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89" r:id="rId2"/>
    <p:sldId id="262" r:id="rId3"/>
    <p:sldId id="336" r:id="rId4"/>
    <p:sldId id="360" r:id="rId5"/>
    <p:sldId id="291" r:id="rId6"/>
    <p:sldId id="349" r:id="rId7"/>
    <p:sldId id="293" r:id="rId8"/>
    <p:sldId id="366" r:id="rId9"/>
    <p:sldId id="372" r:id="rId10"/>
    <p:sldId id="367" r:id="rId11"/>
    <p:sldId id="294" r:id="rId12"/>
    <p:sldId id="370" r:id="rId13"/>
    <p:sldId id="350" r:id="rId14"/>
    <p:sldId id="368" r:id="rId15"/>
    <p:sldId id="369" r:id="rId16"/>
    <p:sldId id="371" r:id="rId17"/>
    <p:sldId id="283" r:id="rId18"/>
    <p:sldId id="318" r:id="rId19"/>
    <p:sldId id="292" r:id="rId20"/>
    <p:sldId id="376" r:id="rId21"/>
    <p:sldId id="373" r:id="rId22"/>
    <p:sldId id="377" r:id="rId23"/>
    <p:sldId id="317" r:id="rId24"/>
    <p:sldId id="316" r:id="rId25"/>
    <p:sldId id="365" r:id="rId26"/>
    <p:sldId id="295" r:id="rId27"/>
    <p:sldId id="374" r:id="rId28"/>
    <p:sldId id="285" r:id="rId29"/>
    <p:sldId id="290" r:id="rId30"/>
    <p:sldId id="319" r:id="rId31"/>
    <p:sldId id="320" r:id="rId32"/>
    <p:sldId id="321" r:id="rId33"/>
    <p:sldId id="286" r:id="rId34"/>
    <p:sldId id="296" r:id="rId35"/>
    <p:sldId id="323" r:id="rId36"/>
    <p:sldId id="382" r:id="rId37"/>
    <p:sldId id="32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B13C-2927-4CC3-BB15-AD4F448061DB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AA5C-20CB-477D-89C5-EBD5E5728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Fugu, pufferfish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Tree Boa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AA5C-20CB-477D-89C5-EBD5E5728D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DF3C97-A00F-448A-A7FF-4456014539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25C5067-87D7-4739-B8ED-B31FDFD3EC19}" type="datetimeFigureOut">
              <a:rPr lang="en-US" smtClean="0"/>
              <a:t>2/28/2018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543800" cy="2593975"/>
          </a:xfrm>
        </p:spPr>
        <p:txBody>
          <a:bodyPr/>
          <a:lstStyle/>
          <a:p>
            <a:r>
              <a:rPr lang="en-US" b="1" dirty="0" smtClean="0"/>
              <a:t>Vertebrates!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5029200"/>
            <a:ext cx="6461760" cy="1066800"/>
          </a:xfrm>
        </p:spPr>
        <p:txBody>
          <a:bodyPr/>
          <a:lstStyle/>
          <a:p>
            <a:r>
              <a:rPr lang="en-US" dirty="0" smtClean="0"/>
              <a:t>Chapters 17-18</a:t>
            </a:r>
            <a:endParaRPr lang="en-US" dirty="0"/>
          </a:p>
        </p:txBody>
      </p:sp>
      <p:pic>
        <p:nvPicPr>
          <p:cNvPr id="25602" name="Picture 2" descr="C:\Users\WillRiddle\Desktop\verteb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5181600" cy="36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800600"/>
          </a:xfrm>
        </p:spPr>
        <p:txBody>
          <a:bodyPr/>
          <a:lstStyle/>
          <a:p>
            <a:r>
              <a:rPr lang="en-US" b="1" dirty="0"/>
              <a:t>Respiratory system</a:t>
            </a:r>
          </a:p>
          <a:p>
            <a:pPr lvl="1"/>
            <a:r>
              <a:rPr lang="en-US" u="sng" dirty="0"/>
              <a:t>Gills</a:t>
            </a:r>
            <a:r>
              <a:rPr lang="en-US" dirty="0"/>
              <a:t> (water) and lungs (land)</a:t>
            </a:r>
          </a:p>
          <a:p>
            <a:pPr lvl="1"/>
            <a:r>
              <a:rPr lang="en-US" dirty="0"/>
              <a:t>Connected to circulatory system</a:t>
            </a:r>
          </a:p>
          <a:p>
            <a:pPr lvl="1"/>
            <a:r>
              <a:rPr lang="en-US" dirty="0" smtClean="0"/>
              <a:t>Gills or lungs must provide (inhale) oxygen </a:t>
            </a:r>
            <a:r>
              <a:rPr lang="en-US" dirty="0"/>
              <a:t>and </a:t>
            </a:r>
            <a:r>
              <a:rPr lang="en-US" dirty="0" smtClean="0"/>
              <a:t>carry </a:t>
            </a:r>
            <a:r>
              <a:rPr lang="en-US" dirty="0"/>
              <a:t>away </a:t>
            </a:r>
            <a:r>
              <a:rPr lang="en-US" dirty="0" smtClean="0"/>
              <a:t>(expel) carbon dioxide</a:t>
            </a:r>
          </a:p>
          <a:p>
            <a:pPr lvl="1"/>
            <a:r>
              <a:rPr lang="en-US" dirty="0" smtClean="0"/>
              <a:t>Must separate oxygen from air or water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1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4290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Digestive System</a:t>
            </a:r>
          </a:p>
          <a:p>
            <a:pPr lvl="1"/>
            <a:r>
              <a:rPr lang="en-US" dirty="0" smtClean="0"/>
              <a:t>Eating, digesting, elimination</a:t>
            </a:r>
          </a:p>
          <a:p>
            <a:pPr lvl="1"/>
            <a:r>
              <a:rPr lang="en-US" dirty="0" smtClean="0"/>
              <a:t>Formed from a digestive tube from mouth to end</a:t>
            </a:r>
          </a:p>
          <a:p>
            <a:pPr lvl="1"/>
            <a:r>
              <a:rPr lang="en-US" dirty="0" smtClean="0"/>
              <a:t>Contains enzymes to break down food, and intestines to absorb nutrients from it</a:t>
            </a:r>
          </a:p>
          <a:p>
            <a:pPr lvl="1"/>
            <a:r>
              <a:rPr lang="en-US" dirty="0" smtClean="0"/>
              <a:t>Many other organs attach to the tube which help digestion of difficult materials: liver, pancreas, gallbladder…</a:t>
            </a:r>
          </a:p>
        </p:txBody>
      </p:sp>
      <p:pic>
        <p:nvPicPr>
          <p:cNvPr id="17410" name="Picture 2" descr="C:\Users\WillRiddle\Desktop\cowdiges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372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800600"/>
          </a:xfrm>
        </p:spPr>
        <p:txBody>
          <a:bodyPr/>
          <a:lstStyle/>
          <a:p>
            <a:r>
              <a:rPr lang="en-US" dirty="0" smtClean="0"/>
              <a:t>Methods of eating (and what is eaten) is extremely diverse all throughout the animal kingdom</a:t>
            </a:r>
          </a:p>
          <a:p>
            <a:endParaRPr lang="en-US" dirty="0" smtClean="0"/>
          </a:p>
          <a:p>
            <a:r>
              <a:rPr lang="en-US" b="1" dirty="0" smtClean="0"/>
              <a:t>Carnivores</a:t>
            </a:r>
          </a:p>
          <a:p>
            <a:r>
              <a:rPr lang="en-US" b="1" dirty="0" smtClean="0"/>
              <a:t>Omnivores</a:t>
            </a:r>
          </a:p>
          <a:p>
            <a:r>
              <a:rPr lang="en-US" b="1" dirty="0" smtClean="0"/>
              <a:t>Herbivores</a:t>
            </a:r>
          </a:p>
          <a:p>
            <a:pPr lvl="1"/>
            <a:r>
              <a:rPr lang="en-US" b="1" dirty="0" smtClean="0"/>
              <a:t>Ruminants</a:t>
            </a:r>
            <a:r>
              <a:rPr lang="en-US" dirty="0" smtClean="0"/>
              <a:t> chew the cud and have a special organ (the rumen) to reiterate the digestion of grass/green plants</a:t>
            </a:r>
          </a:p>
          <a:p>
            <a:r>
              <a:rPr lang="en-US" dirty="0" smtClean="0"/>
              <a:t>Teeth and digestive organs reflect the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9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Excretory System</a:t>
            </a:r>
          </a:p>
          <a:p>
            <a:pPr lvl="1"/>
            <a:r>
              <a:rPr lang="en-US" dirty="0" smtClean="0"/>
              <a:t>Blood and lymph store wastes from cellular respiration, metabolism, immune system, etc.</a:t>
            </a:r>
          </a:p>
          <a:p>
            <a:pPr lvl="1"/>
            <a:r>
              <a:rPr lang="en-US" dirty="0" smtClean="0"/>
              <a:t>Kidneys </a:t>
            </a:r>
            <a:r>
              <a:rPr lang="en-US" dirty="0"/>
              <a:t>filter out wastes from blood and get rid of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Wastes are often combined with water to ensure they do not poison the animal</a:t>
            </a:r>
          </a:p>
          <a:p>
            <a:pPr lvl="1"/>
            <a:r>
              <a:rPr lang="en-US" dirty="0" smtClean="0"/>
              <a:t>Usually stored in bladder before excreted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800600"/>
          </a:xfrm>
        </p:spPr>
        <p:txBody>
          <a:bodyPr/>
          <a:lstStyle/>
          <a:p>
            <a:r>
              <a:rPr lang="en-US" b="1" dirty="0" smtClean="0"/>
              <a:t>Endocrine </a:t>
            </a:r>
            <a:r>
              <a:rPr lang="en-US" b="1" dirty="0"/>
              <a:t>System</a:t>
            </a:r>
          </a:p>
          <a:p>
            <a:pPr lvl="1"/>
            <a:r>
              <a:rPr lang="en-US" dirty="0"/>
              <a:t>Manufactures and regulates special chemicals (</a:t>
            </a:r>
            <a:r>
              <a:rPr lang="en-US" b="1" u="sng" dirty="0"/>
              <a:t>hormones</a:t>
            </a:r>
            <a:r>
              <a:rPr lang="en-US" dirty="0"/>
              <a:t>) for all kinds of </a:t>
            </a:r>
            <a:r>
              <a:rPr lang="en-US" dirty="0" smtClean="0"/>
              <a:t>processes</a:t>
            </a:r>
          </a:p>
          <a:p>
            <a:pPr lvl="2"/>
            <a:r>
              <a:rPr lang="en-US" dirty="0" smtClean="0"/>
              <a:t>growth</a:t>
            </a:r>
            <a:r>
              <a:rPr lang="en-US" dirty="0"/>
              <a:t>, maturation, appetite, attention, emotions, calming, fight/flight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Often involved (controller switches: on/off, how much) in many of the 9 Life Processes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6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Contain </a:t>
            </a:r>
            <a:r>
              <a:rPr lang="en-US" dirty="0"/>
              <a:t>organs for maturation, development/birth of offspring</a:t>
            </a:r>
          </a:p>
          <a:p>
            <a:pPr lvl="1"/>
            <a:r>
              <a:rPr lang="en-US" dirty="0" smtClean="0"/>
              <a:t>Also extremely </a:t>
            </a:r>
            <a:r>
              <a:rPr lang="en-US" dirty="0"/>
              <a:t>diverse throughout the animal </a:t>
            </a:r>
            <a:r>
              <a:rPr lang="en-US" dirty="0" smtClean="0"/>
              <a:t>kingdom</a:t>
            </a:r>
          </a:p>
          <a:p>
            <a:pPr lvl="1"/>
            <a:r>
              <a:rPr lang="en-US" dirty="0" smtClean="0"/>
              <a:t>Some animals can reproduce asexually, but almost all reproduce sexually (require mates for genetic variety, recombination)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b="1" dirty="0" smtClean="0"/>
              <a:t>Oviparous</a:t>
            </a:r>
          </a:p>
          <a:p>
            <a:pPr lvl="2"/>
            <a:r>
              <a:rPr lang="en-US" dirty="0" smtClean="0"/>
              <a:t>Many eggs, versus few</a:t>
            </a:r>
          </a:p>
          <a:p>
            <a:pPr lvl="2"/>
            <a:r>
              <a:rPr lang="en-US" dirty="0" smtClean="0"/>
              <a:t>Eggs may be abandoned, eggs may be </a:t>
            </a:r>
            <a:r>
              <a:rPr lang="en-US" b="1" dirty="0" smtClean="0"/>
              <a:t>incubated</a:t>
            </a:r>
          </a:p>
          <a:p>
            <a:pPr lvl="2"/>
            <a:r>
              <a:rPr lang="en-US" dirty="0" smtClean="0"/>
              <a:t>Incubation can be done by female or buried</a:t>
            </a:r>
          </a:p>
          <a:p>
            <a:pPr lvl="1"/>
            <a:r>
              <a:rPr lang="en-US" b="1" dirty="0" err="1" smtClean="0"/>
              <a:t>Ovoviparous</a:t>
            </a:r>
            <a:endParaRPr lang="en-US" b="1" dirty="0" smtClean="0"/>
          </a:p>
          <a:p>
            <a:pPr lvl="2"/>
            <a:r>
              <a:rPr lang="en-US" dirty="0" smtClean="0"/>
              <a:t>Live offspring hatch from eggs inside the female’s body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8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External Fertilization </a:t>
            </a:r>
            <a:r>
              <a:rPr lang="en-US" dirty="0" smtClean="0"/>
              <a:t>versus </a:t>
            </a:r>
            <a:r>
              <a:rPr lang="en-US" b="1" dirty="0" smtClean="0"/>
              <a:t>Internal Fertilization</a:t>
            </a:r>
          </a:p>
          <a:p>
            <a:r>
              <a:rPr lang="en-US" dirty="0" smtClean="0"/>
              <a:t>External always occurs in oviparous animals, but usually only water-dwelling animals (i.e. fish); many oviparous animals reproduce by internal fertilization (i.e. birds)</a:t>
            </a:r>
          </a:p>
          <a:p>
            <a:endParaRPr lang="en-US" dirty="0"/>
          </a:p>
          <a:p>
            <a:r>
              <a:rPr lang="en-US" dirty="0" smtClean="0"/>
              <a:t>Internal Fertilization</a:t>
            </a:r>
          </a:p>
          <a:p>
            <a:pPr lvl="1"/>
            <a:r>
              <a:rPr lang="en-US" dirty="0" smtClean="0"/>
              <a:t>Results in a fertilized egg that may be laid or implanted in a female’s </a:t>
            </a:r>
            <a:r>
              <a:rPr lang="en-US" b="1" dirty="0" smtClean="0"/>
              <a:t>uterus</a:t>
            </a:r>
          </a:p>
          <a:p>
            <a:pPr lvl="1"/>
            <a:r>
              <a:rPr lang="en-US" b="1" dirty="0" smtClean="0"/>
              <a:t>Gestation</a:t>
            </a:r>
            <a:r>
              <a:rPr lang="en-US" dirty="0" smtClean="0"/>
              <a:t> (length of pregnancy) results in live birth (</a:t>
            </a:r>
            <a:r>
              <a:rPr lang="en-US" b="1" dirty="0" smtClean="0"/>
              <a:t>Viviparous)</a:t>
            </a:r>
            <a:endParaRPr lang="en-US" b="1" dirty="0"/>
          </a:p>
          <a:p>
            <a:pPr lvl="1"/>
            <a:endParaRPr lang="en-US" dirty="0" smtClean="0"/>
          </a:p>
          <a:p>
            <a:r>
              <a:rPr lang="en-US" dirty="0" smtClean="0"/>
              <a:t>Generally, the more offspring produced at once, the greater the chance they won’t survive, OR the amount of food they provide for predators</a:t>
            </a:r>
          </a:p>
          <a:p>
            <a:r>
              <a:rPr lang="en-US" dirty="0" smtClean="0"/>
              <a:t>Reproductive Balance</a:t>
            </a:r>
          </a:p>
        </p:txBody>
      </p:sp>
    </p:spTree>
    <p:extLst>
      <p:ext uri="{BB962C8B-B14F-4D97-AF65-F5344CB8AC3E}">
        <p14:creationId xmlns:p14="http://schemas.microsoft.com/office/powerpoint/2010/main" val="25361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WillRiddle\Desktop\fugu puf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8674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WillRiddle\Desktop\What+are+the+three+classes+of+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Ectothermic</a:t>
            </a:r>
          </a:p>
          <a:p>
            <a:r>
              <a:rPr lang="en-US" dirty="0" smtClean="0"/>
              <a:t>Fins, </a:t>
            </a:r>
            <a:r>
              <a:rPr lang="en-US" b="1" dirty="0" smtClean="0"/>
              <a:t>gills</a:t>
            </a:r>
            <a:r>
              <a:rPr lang="en-US" dirty="0" smtClean="0"/>
              <a:t>, scales, plates</a:t>
            </a:r>
          </a:p>
          <a:p>
            <a:r>
              <a:rPr lang="en-US" dirty="0" smtClean="0"/>
              <a:t>Scales most common but not all—i.e. the catfish</a:t>
            </a:r>
          </a:p>
          <a:p>
            <a:r>
              <a:rPr lang="en-US" dirty="0" smtClean="0"/>
              <a:t>Many have </a:t>
            </a:r>
            <a:r>
              <a:rPr lang="en-US" u="sng" dirty="0" smtClean="0"/>
              <a:t>countershading</a:t>
            </a:r>
            <a:r>
              <a:rPr lang="en-US" dirty="0" smtClean="0"/>
              <a:t> or camouflage for protection</a:t>
            </a:r>
          </a:p>
          <a:p>
            <a:endParaRPr lang="en-US" dirty="0" smtClean="0"/>
          </a:p>
          <a:p>
            <a:r>
              <a:rPr lang="en-US" u="sng" dirty="0" smtClean="0"/>
              <a:t>Swim bladder </a:t>
            </a:r>
            <a:r>
              <a:rPr lang="en-US" dirty="0" smtClean="0"/>
              <a:t>helps bony fish float/sink</a:t>
            </a:r>
          </a:p>
          <a:p>
            <a:r>
              <a:rPr lang="en-US" u="sng" dirty="0" smtClean="0"/>
              <a:t>The lateral line </a:t>
            </a:r>
            <a:r>
              <a:rPr lang="en-US" dirty="0" smtClean="0"/>
              <a:t>is a sensory canal on each side of the spine.  It is sensitive to vibrations and pressure changes in water</a:t>
            </a:r>
          </a:p>
          <a:p>
            <a:r>
              <a:rPr lang="en-US" dirty="0" smtClean="0"/>
              <a:t>Two-chambered hearts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animal?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cells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Organized tissues, organs</a:t>
            </a:r>
          </a:p>
          <a:p>
            <a:r>
              <a:rPr lang="en-US" dirty="0" smtClean="0"/>
              <a:t>Consumers—have to eat!</a:t>
            </a:r>
          </a:p>
          <a:p>
            <a:r>
              <a:rPr lang="en-US" dirty="0" smtClean="0"/>
              <a:t>Move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WillRiddle\Desktop\animals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18859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v. Cartilaginous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Fish species are each restricted to certain ranges (because the swim bladder has air pressure that contracts or expands)</a:t>
            </a:r>
          </a:p>
          <a:p>
            <a:r>
              <a:rPr lang="en-US" dirty="0" smtClean="0"/>
              <a:t>The swim bladder makes bony fish very precise divers</a:t>
            </a:r>
          </a:p>
          <a:p>
            <a:endParaRPr lang="en-US" dirty="0" smtClean="0"/>
          </a:p>
          <a:p>
            <a:r>
              <a:rPr lang="en-US" dirty="0"/>
              <a:t>Sharks can move between greater depths than normal </a:t>
            </a:r>
            <a:r>
              <a:rPr lang="en-US" dirty="0" smtClean="0"/>
              <a:t>fish</a:t>
            </a:r>
          </a:p>
          <a:p>
            <a:r>
              <a:rPr lang="en-US" dirty="0" smtClean="0"/>
              <a:t>They lift or dive by tilting their large pectoral fins like “wings on a plane</a:t>
            </a:r>
          </a:p>
          <a:p>
            <a:r>
              <a:rPr lang="en-US" dirty="0" smtClean="0"/>
              <a:t>They have large livers with great amounts of oil, that provide a better ability to float/lift</a:t>
            </a:r>
          </a:p>
          <a:p>
            <a:endParaRPr lang="en-US" dirty="0"/>
          </a:p>
        </p:txBody>
      </p:sp>
      <p:pic>
        <p:nvPicPr>
          <p:cNvPr id="2051" name="Picture 3" descr="C:\Users\WillRiddle\Desktop\swimbladd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2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Gills</a:t>
            </a:r>
            <a:r>
              <a:rPr lang="en-US" dirty="0" smtClean="0"/>
              <a:t> help extract breathable oxygen from dissolved oxygen gas in water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Carbon dioxide </a:t>
            </a:r>
            <a:r>
              <a:rPr lang="en-US" dirty="0" smtClean="0"/>
              <a:t>is “exhaled” producing bubbles</a:t>
            </a:r>
            <a:endParaRPr lang="en-US" dirty="0"/>
          </a:p>
        </p:txBody>
      </p:sp>
      <p:pic>
        <p:nvPicPr>
          <p:cNvPr id="2050" name="Picture 2" descr="C:\Users\WillRiddle\Desktop\g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8763000" cy="23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40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40" y="1540552"/>
            <a:ext cx="7620000" cy="4800600"/>
          </a:xfrm>
        </p:spPr>
        <p:txBody>
          <a:bodyPr/>
          <a:lstStyle/>
          <a:p>
            <a:r>
              <a:rPr lang="en-US" dirty="0"/>
              <a:t>Reproduce by </a:t>
            </a:r>
            <a:r>
              <a:rPr lang="en-US" b="1" u="sng" dirty="0"/>
              <a:t>spawning</a:t>
            </a:r>
          </a:p>
          <a:p>
            <a:pPr lvl="1"/>
            <a:r>
              <a:rPr lang="en-US" dirty="0"/>
              <a:t>Females lay </a:t>
            </a:r>
            <a:r>
              <a:rPr lang="en-US" dirty="0" smtClean="0"/>
              <a:t>eggs</a:t>
            </a:r>
            <a:endParaRPr lang="en-US" dirty="0"/>
          </a:p>
          <a:p>
            <a:pPr lvl="1"/>
            <a:r>
              <a:rPr lang="en-US" dirty="0"/>
              <a:t>Males come along later to fertilize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Eggs are soft to receive the sperm</a:t>
            </a:r>
            <a:endParaRPr lang="en-US" dirty="0"/>
          </a:p>
          <a:p>
            <a:pPr lvl="1"/>
            <a:r>
              <a:rPr lang="en-US" dirty="0" smtClean="0"/>
              <a:t>Usually extremely large numbers of eggs and sperm are produced because only a fraction will get fertilized and survive</a:t>
            </a:r>
          </a:p>
          <a:p>
            <a:pPr lvl="1"/>
            <a:r>
              <a:rPr lang="en-US" dirty="0" smtClean="0"/>
              <a:t>Many are eaten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Strange:</a:t>
            </a:r>
          </a:p>
          <a:p>
            <a:pPr lvl="1"/>
            <a:r>
              <a:rPr lang="en-US" dirty="0" smtClean="0"/>
              <a:t>Some sharks bear live young: one of the only non-mammals that do!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WillRiddle\Desktop\spawning fish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65" y="685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54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Spawning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WillRiddle\Desktop\spawning-aggreg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87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Post-Spawning</a:t>
            </a:r>
            <a:endParaRPr lang="en-US" dirty="0"/>
          </a:p>
        </p:txBody>
      </p:sp>
      <p:pic>
        <p:nvPicPr>
          <p:cNvPr id="4" name="Content Placeholder 3" descr="C:\Users\WillRiddle\Desktop\spaw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8162"/>
            <a:ext cx="7620000" cy="46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fish!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Whales, porpoises, dolphins (mammals; cetaceans)</a:t>
            </a:r>
          </a:p>
          <a:p>
            <a:r>
              <a:rPr lang="en-US" dirty="0" smtClean="0"/>
              <a:t>Manatees (mammals; sea cows)</a:t>
            </a:r>
          </a:p>
          <a:p>
            <a:r>
              <a:rPr lang="en-US" dirty="0" smtClean="0"/>
              <a:t>Squid, octopus (mollusks)</a:t>
            </a:r>
          </a:p>
          <a:p>
            <a:r>
              <a:rPr lang="en-US" dirty="0" smtClean="0"/>
              <a:t>Starfish (echinoderms)</a:t>
            </a:r>
          </a:p>
          <a:p>
            <a:r>
              <a:rPr lang="en-US" dirty="0" smtClean="0"/>
              <a:t>Tadpoles (amphibians)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3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Bony</a:t>
            </a:r>
            <a:r>
              <a:rPr lang="en-US" dirty="0"/>
              <a:t> fish have the standard jaws, scales, paired fins, skeletons of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The largest group: Nemo and friends</a:t>
            </a:r>
          </a:p>
          <a:p>
            <a:r>
              <a:rPr lang="en-US" u="sng" dirty="0"/>
              <a:t>Cartilaginous</a:t>
            </a:r>
            <a:r>
              <a:rPr lang="en-US" dirty="0"/>
              <a:t> fish have skeletons made of </a:t>
            </a:r>
            <a:r>
              <a:rPr lang="en-US" dirty="0" smtClean="0"/>
              <a:t>cartilage</a:t>
            </a:r>
          </a:p>
          <a:p>
            <a:pPr lvl="1"/>
            <a:r>
              <a:rPr lang="en-US" dirty="0" smtClean="0"/>
              <a:t>Sharks, rays</a:t>
            </a:r>
            <a:endParaRPr lang="en-US" dirty="0"/>
          </a:p>
          <a:p>
            <a:r>
              <a:rPr lang="en-US" u="sng" dirty="0" smtClean="0"/>
              <a:t>Jawless</a:t>
            </a:r>
            <a:r>
              <a:rPr lang="en-US" dirty="0" smtClean="0"/>
              <a:t> fish do not have jaws, scales, paired fins</a:t>
            </a:r>
          </a:p>
          <a:p>
            <a:pPr lvl="1"/>
            <a:r>
              <a:rPr lang="en-US" dirty="0" smtClean="0"/>
              <a:t>Hagfish, lamprey</a:t>
            </a:r>
          </a:p>
        </p:txBody>
      </p:sp>
      <p:pic>
        <p:nvPicPr>
          <p:cNvPr id="30723" name="Picture 3" descr="C:\Users\WillRiddle\Desktop\jawles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399"/>
            <a:ext cx="6610436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Blobfish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llRiddle\Desktop\blobfi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47800"/>
            <a:ext cx="63500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Riddle\Desktop\The-Blob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69" y="4267517"/>
            <a:ext cx="366666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5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WillRiddle\Desktop\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10000" cy="28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amph</a:t>
            </a:r>
            <a:r>
              <a:rPr lang="en-US" dirty="0" smtClean="0"/>
              <a:t>” means both: both land and water</a:t>
            </a:r>
          </a:p>
          <a:p>
            <a:r>
              <a:rPr lang="en-US" dirty="0" smtClean="0"/>
              <a:t>When young, they have </a:t>
            </a:r>
            <a:r>
              <a:rPr lang="en-US" u="sng" dirty="0" smtClean="0"/>
              <a:t>gills</a:t>
            </a:r>
            <a:r>
              <a:rPr lang="en-US" dirty="0" smtClean="0"/>
              <a:t> and live in </a:t>
            </a:r>
            <a:r>
              <a:rPr lang="en-US" u="sng" dirty="0" smtClean="0"/>
              <a:t>water</a:t>
            </a:r>
          </a:p>
          <a:p>
            <a:r>
              <a:rPr lang="en-US" dirty="0" smtClean="0"/>
              <a:t>As adults, they breathe through </a:t>
            </a:r>
            <a:r>
              <a:rPr lang="en-US" u="sng" dirty="0" smtClean="0"/>
              <a:t>lungs</a:t>
            </a:r>
            <a:r>
              <a:rPr lang="en-US" dirty="0" smtClean="0"/>
              <a:t> and live on </a:t>
            </a:r>
            <a:r>
              <a:rPr lang="en-US" u="sng" dirty="0" smtClean="0"/>
              <a:t>land</a:t>
            </a:r>
          </a:p>
          <a:p>
            <a:r>
              <a:rPr lang="en-US" u="sng" dirty="0" smtClean="0"/>
              <a:t>Metamorphosis</a:t>
            </a:r>
            <a:r>
              <a:rPr lang="en-US" dirty="0" smtClean="0"/>
              <a:t> changes from young to adult</a:t>
            </a:r>
          </a:p>
          <a:p>
            <a:r>
              <a:rPr lang="en-US" dirty="0" smtClean="0"/>
              <a:t>They </a:t>
            </a:r>
            <a:r>
              <a:rPr lang="en-US" u="sng" dirty="0" smtClean="0"/>
              <a:t>molt</a:t>
            </a:r>
            <a:r>
              <a:rPr lang="en-US" dirty="0" smtClean="0"/>
              <a:t> their skin</a:t>
            </a:r>
          </a:p>
          <a:p>
            <a:r>
              <a:rPr lang="en-US" dirty="0" smtClean="0"/>
              <a:t>Egg-laying, usually clear and near water where they hatch</a:t>
            </a:r>
          </a:p>
          <a:p>
            <a:r>
              <a:rPr lang="en-US" dirty="0" smtClean="0"/>
              <a:t>Cold-blooded</a:t>
            </a:r>
          </a:p>
          <a:p>
            <a:r>
              <a:rPr lang="en-US" u="sng" dirty="0" smtClean="0"/>
              <a:t>Breathe through skin</a:t>
            </a:r>
            <a:r>
              <a:rPr lang="en-US" dirty="0" smtClean="0"/>
              <a:t>, similar to insects—thin, moist, smooth</a:t>
            </a:r>
          </a:p>
          <a:p>
            <a:r>
              <a:rPr lang="en-US" dirty="0" smtClean="0"/>
              <a:t>They often secrete harmful substances; some are toxic</a:t>
            </a:r>
          </a:p>
          <a:p>
            <a:endParaRPr lang="en-US" dirty="0"/>
          </a:p>
          <a:p>
            <a:r>
              <a:rPr lang="en-US" dirty="0" smtClean="0"/>
              <a:t>Frogs, toads, salamanders, newts</a:t>
            </a:r>
            <a:endParaRPr lang="en-US" dirty="0"/>
          </a:p>
        </p:txBody>
      </p:sp>
      <p:pic>
        <p:nvPicPr>
          <p:cNvPr id="4" name="Picture 2" descr="C:\Users\WillRiddle\Desktop\amphibian_tiger-salamander_6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18160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WillRiddle\Desktop\classificai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94" y="269445"/>
            <a:ext cx="9215094" cy="62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8947"/>
            <a:ext cx="7620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6" name="Picture 4" descr="C:\Users\WillRiddle\Desktop\pre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25194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Metamorphosis: tadpoles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WillRiddle\Desktop\tadpo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511952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WillRiddle\Desktop\tadpo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7365"/>
            <a:ext cx="5561032" cy="31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Skin: Breathing/Molting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WillRiddle\Desktop\amphbrea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520669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Users\WillRiddle\Desktop\frog s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902075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WillRiddle\Desktop\trea b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0999"/>
            <a:ext cx="3475038" cy="3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Cold-blooded</a:t>
            </a:r>
          </a:p>
          <a:p>
            <a:r>
              <a:rPr lang="en-US" dirty="0" smtClean="0"/>
              <a:t>Breathe with lungs; those in water need to come up to breathe in oxygen </a:t>
            </a:r>
          </a:p>
          <a:p>
            <a:r>
              <a:rPr lang="en-US" dirty="0"/>
              <a:t>Three-chambered hearts</a:t>
            </a:r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go through metamorphosis</a:t>
            </a:r>
          </a:p>
          <a:p>
            <a:r>
              <a:rPr lang="en-US" dirty="0" smtClean="0"/>
              <a:t>Lay eggs—leathery ones, usually on land, buried under ground</a:t>
            </a:r>
          </a:p>
          <a:p>
            <a:r>
              <a:rPr lang="en-US" dirty="0"/>
              <a:t>Have dry, </a:t>
            </a:r>
            <a:r>
              <a:rPr lang="en-US" dirty="0" smtClean="0"/>
              <a:t>leathery</a:t>
            </a:r>
            <a:r>
              <a:rPr lang="en-US" dirty="0"/>
              <a:t>, scaly skin made of </a:t>
            </a:r>
            <a:r>
              <a:rPr lang="en-US" b="1" dirty="0"/>
              <a:t>keratin</a:t>
            </a:r>
          </a:p>
          <a:p>
            <a:r>
              <a:rPr lang="en-US" dirty="0"/>
              <a:t>Most </a:t>
            </a:r>
            <a:r>
              <a:rPr lang="en-US" u="sng" dirty="0"/>
              <a:t>molt</a:t>
            </a:r>
            <a:r>
              <a:rPr lang="en-US" dirty="0"/>
              <a:t> their skin or shed it in patches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Snakes, lizards, crocodiles, alligators, turtles, tortoises, dinosaurs, komodo dragons</a:t>
            </a:r>
          </a:p>
        </p:txBody>
      </p:sp>
      <p:pic>
        <p:nvPicPr>
          <p:cNvPr id="4" name="Picture 3" descr="C:\Users\WillRiddle\Desktop\chameleon rep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17" y="178634"/>
            <a:ext cx="21756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WillRiddle\Desktop\rep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353058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Jacobsen’s organs </a:t>
            </a:r>
            <a:r>
              <a:rPr lang="en-US" dirty="0" smtClean="0"/>
              <a:t>help snakes sense things, compensate for bad ears</a:t>
            </a:r>
          </a:p>
          <a:p>
            <a:r>
              <a:rPr lang="en-US" dirty="0" smtClean="0"/>
              <a:t>Snakes slither in a variety of ways/patterns</a:t>
            </a:r>
          </a:p>
          <a:p>
            <a:r>
              <a:rPr lang="en-US" dirty="0" smtClean="0"/>
              <a:t>They may use venom to stun their prey</a:t>
            </a:r>
          </a:p>
          <a:p>
            <a:r>
              <a:rPr lang="en-US" dirty="0" smtClean="0"/>
              <a:t>They may constrict their prey</a:t>
            </a:r>
          </a:p>
          <a:p>
            <a:r>
              <a:rPr lang="en-US" dirty="0" smtClean="0"/>
              <a:t>They have hinge jaws to swallow eggs and large items whole (no chewing)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46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WillRiddle\Desktop\viper mo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810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Life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Protection/Defense</a:t>
            </a:r>
          </a:p>
          <a:p>
            <a:r>
              <a:rPr lang="en-US" dirty="0" smtClean="0"/>
              <a:t>Response (Nervous System)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Nutrition (Eating/Digestive Features)</a:t>
            </a:r>
          </a:p>
          <a:p>
            <a:r>
              <a:rPr lang="en-US" dirty="0" smtClean="0"/>
              <a:t>Excretion (cleaning blood and lymph)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vertebrate</a:t>
            </a:r>
            <a:r>
              <a:rPr lang="en-US" dirty="0" smtClean="0"/>
              <a:t> has a brain, backbone, with spinal cord inside</a:t>
            </a:r>
          </a:p>
          <a:p>
            <a:r>
              <a:rPr lang="en-US" dirty="0" smtClean="0"/>
              <a:t>Has an </a:t>
            </a:r>
            <a:r>
              <a:rPr lang="en-US" b="1" dirty="0" smtClean="0"/>
              <a:t>endoskeleton</a:t>
            </a:r>
            <a:r>
              <a:rPr lang="en-US" dirty="0" smtClean="0"/>
              <a:t> made of bone and/or cartilage (living tissues)</a:t>
            </a:r>
          </a:p>
          <a:p>
            <a:r>
              <a:rPr lang="en-US" b="1" dirty="0" smtClean="0"/>
              <a:t>Vertebral column </a:t>
            </a:r>
            <a:r>
              <a:rPr lang="en-US" dirty="0" smtClean="0"/>
              <a:t>is connected to a skull with nerves that connect to each bone</a:t>
            </a:r>
          </a:p>
          <a:p>
            <a:r>
              <a:rPr lang="en-US" dirty="0" smtClean="0"/>
              <a:t>Many have ribs, limbs/wings—but not all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6626" name="Picture 2" descr="C:\Users\WillRiddle\Desktop\verteb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62" y="2057400"/>
            <a:ext cx="3238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Response,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00600"/>
          </a:xfrm>
        </p:spPr>
        <p:txBody>
          <a:bodyPr/>
          <a:lstStyle/>
          <a:p>
            <a:r>
              <a:rPr lang="en-US" b="1" dirty="0"/>
              <a:t>Nervous System</a:t>
            </a:r>
          </a:p>
          <a:p>
            <a:pPr lvl="1"/>
            <a:r>
              <a:rPr lang="en-US" dirty="0"/>
              <a:t>Made up of a </a:t>
            </a:r>
            <a:r>
              <a:rPr lang="en-US" b="1" u="sng" dirty="0"/>
              <a:t>central </a:t>
            </a:r>
            <a:r>
              <a:rPr lang="en-US" b="1" u="sng" dirty="0" smtClean="0"/>
              <a:t>nervous system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b="1" u="sng" dirty="0"/>
              <a:t>peripheral nerve system</a:t>
            </a:r>
          </a:p>
          <a:p>
            <a:pPr lvl="1"/>
            <a:r>
              <a:rPr lang="en-US" b="1" dirty="0"/>
              <a:t>Nerves</a:t>
            </a:r>
            <a:r>
              <a:rPr lang="en-US" dirty="0"/>
              <a:t> branch off to </a:t>
            </a:r>
            <a:r>
              <a:rPr lang="en-US" b="1" dirty="0"/>
              <a:t>sensory organs </a:t>
            </a:r>
            <a:r>
              <a:rPr lang="en-US" dirty="0"/>
              <a:t>(eyes, ears…) and </a:t>
            </a:r>
            <a:r>
              <a:rPr lang="en-US" b="1" dirty="0"/>
              <a:t>sensory</a:t>
            </a:r>
            <a:r>
              <a:rPr lang="en-US" dirty="0"/>
              <a:t> </a:t>
            </a:r>
            <a:r>
              <a:rPr lang="en-US" b="1" dirty="0"/>
              <a:t>receptors</a:t>
            </a:r>
            <a:r>
              <a:rPr lang="en-US" dirty="0"/>
              <a:t> (cells in skin and organ membranes)</a:t>
            </a:r>
          </a:p>
          <a:p>
            <a:pPr lvl="1"/>
            <a:r>
              <a:rPr lang="en-US" dirty="0"/>
              <a:t>Allows </a:t>
            </a:r>
            <a:r>
              <a:rPr lang="en-US" dirty="0" smtClean="0"/>
              <a:t>an organism to respond to stimulus: the more developed, the more sensitive and complex the response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C:\Users\WillRiddle\Desktop\OSC_Microbio_26_01_Nerv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324909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6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038600" cy="5181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Blood carries oxygen and key nutrients throughout the body</a:t>
            </a:r>
          </a:p>
          <a:p>
            <a:pPr lvl="1"/>
            <a:r>
              <a:rPr lang="en-US" dirty="0" smtClean="0"/>
              <a:t>Circulates wastes away</a:t>
            </a:r>
          </a:p>
          <a:p>
            <a:pPr lvl="1"/>
            <a:r>
              <a:rPr lang="en-US" b="1" dirty="0" smtClean="0"/>
              <a:t>Arteries</a:t>
            </a:r>
            <a:r>
              <a:rPr lang="en-US" dirty="0" smtClean="0"/>
              <a:t> (away) and </a:t>
            </a:r>
            <a:r>
              <a:rPr lang="en-US" b="1" dirty="0" smtClean="0"/>
              <a:t>veins </a:t>
            </a:r>
            <a:r>
              <a:rPr lang="en-US" dirty="0" smtClean="0"/>
              <a:t>(towards)</a:t>
            </a:r>
            <a:endParaRPr lang="en-US" b="1" dirty="0" smtClean="0"/>
          </a:p>
          <a:p>
            <a:pPr lvl="1"/>
            <a:r>
              <a:rPr lang="en-US" dirty="0" smtClean="0"/>
              <a:t>Hearts have </a:t>
            </a:r>
            <a:r>
              <a:rPr lang="en-US" u="sng" dirty="0" smtClean="0"/>
              <a:t>chambers</a:t>
            </a:r>
            <a:r>
              <a:rPr lang="en-US" dirty="0" smtClean="0"/>
              <a:t>: 2 for fish, 3 for amphibians and reptiles, 4 for birds, mammals, people</a:t>
            </a:r>
          </a:p>
        </p:txBody>
      </p:sp>
      <p:pic>
        <p:nvPicPr>
          <p:cNvPr id="16386" name="Picture 2" descr="C:\Users\WillRiddle\Desktop\Vein_art_n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11" y="1752600"/>
            <a:ext cx="3199152" cy="31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 &amp;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Cold-blooded (fish, amphibians, reptiles)</a:t>
            </a:r>
          </a:p>
          <a:p>
            <a:pPr lvl="1"/>
            <a:r>
              <a:rPr lang="en-US" b="1" u="sng" dirty="0"/>
              <a:t>Ectothermic: </a:t>
            </a:r>
            <a:r>
              <a:rPr lang="en-US" dirty="0"/>
              <a:t>Cannot regulate their own body temp; use sun</a:t>
            </a:r>
          </a:p>
          <a:p>
            <a:r>
              <a:rPr lang="en-US" dirty="0"/>
              <a:t>Warm-blooded (birds, mammals)</a:t>
            </a:r>
          </a:p>
          <a:p>
            <a:pPr lvl="1"/>
            <a:r>
              <a:rPr lang="en-US" b="1" u="sng" dirty="0"/>
              <a:t>Endothermic: </a:t>
            </a:r>
            <a:r>
              <a:rPr lang="en-US" dirty="0"/>
              <a:t>Can regulate/stabilize their own temp (using food)</a:t>
            </a:r>
          </a:p>
          <a:p>
            <a:pPr lvl="1"/>
            <a:r>
              <a:rPr lang="en-US" i="1" dirty="0"/>
              <a:t>Note: Birds are not on the evolutionary tree!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3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Types</a:t>
            </a:r>
            <a:endParaRPr lang="en-US" dirty="0"/>
          </a:p>
        </p:txBody>
      </p:sp>
      <p:pic>
        <p:nvPicPr>
          <p:cNvPr id="1026" name="Picture 2" descr="C:\Users\WillRiddle\Desktop\respiration 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84098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48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5369</TotalTime>
  <Words>1165</Words>
  <Application>Microsoft Office PowerPoint</Application>
  <PresentationFormat>On-screen Show (4:3)</PresentationFormat>
  <Paragraphs>185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Adjacency</vt:lpstr>
      <vt:lpstr>Vertebrates!</vt:lpstr>
      <vt:lpstr>What is an animal?</vt:lpstr>
      <vt:lpstr>PowerPoint Presentation</vt:lpstr>
      <vt:lpstr>Nine Life Processes</vt:lpstr>
      <vt:lpstr>Support</vt:lpstr>
      <vt:lpstr>Response, Movement</vt:lpstr>
      <vt:lpstr>Circulation</vt:lpstr>
      <vt:lpstr>Circulation &amp; Blood</vt:lpstr>
      <vt:lpstr>Respiration Types</vt:lpstr>
      <vt:lpstr>Respiration</vt:lpstr>
      <vt:lpstr>Nutrition</vt:lpstr>
      <vt:lpstr>Nutrition</vt:lpstr>
      <vt:lpstr>Excretion</vt:lpstr>
      <vt:lpstr>Endocrine Systems</vt:lpstr>
      <vt:lpstr>Reproduction</vt:lpstr>
      <vt:lpstr>Reproduction </vt:lpstr>
      <vt:lpstr>Fish</vt:lpstr>
      <vt:lpstr>PowerPoint Presentation</vt:lpstr>
      <vt:lpstr>Characteristics of Fish</vt:lpstr>
      <vt:lpstr>Bony v. Cartilaginous Fish</vt:lpstr>
      <vt:lpstr>Fish Respiration</vt:lpstr>
      <vt:lpstr>Fish Reproduction</vt:lpstr>
      <vt:lpstr>Spawning Behavior</vt:lpstr>
      <vt:lpstr>Post-Spawning</vt:lpstr>
      <vt:lpstr>NOT fish!</vt:lpstr>
      <vt:lpstr>Kinds of Fish</vt:lpstr>
      <vt:lpstr>Blobfish!!</vt:lpstr>
      <vt:lpstr>Amphibians</vt:lpstr>
      <vt:lpstr>Amphibians</vt:lpstr>
      <vt:lpstr>Predation</vt:lpstr>
      <vt:lpstr>Metamorphosis: tadpoles</vt:lpstr>
      <vt:lpstr>Skin: Breathing/Molting</vt:lpstr>
      <vt:lpstr>Reptiles</vt:lpstr>
      <vt:lpstr>Reptiles</vt:lpstr>
      <vt:lpstr>PowerPoint Presentation</vt:lpstr>
      <vt:lpstr>Snakes</vt:lpstr>
      <vt:lpstr>Molting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Invertebrates</dc:title>
  <dc:creator>WillRiddle</dc:creator>
  <cp:lastModifiedBy>WillRiddle</cp:lastModifiedBy>
  <cp:revision>76</cp:revision>
  <dcterms:created xsi:type="dcterms:W3CDTF">2017-12-30T21:40:41Z</dcterms:created>
  <dcterms:modified xsi:type="dcterms:W3CDTF">2018-03-01T05:26:02Z</dcterms:modified>
</cp:coreProperties>
</file>