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8" r:id="rId2"/>
    <p:sldId id="262" r:id="rId3"/>
    <p:sldId id="360" r:id="rId4"/>
    <p:sldId id="336" r:id="rId5"/>
    <p:sldId id="307" r:id="rId6"/>
    <p:sldId id="337" r:id="rId7"/>
    <p:sldId id="348" r:id="rId8"/>
    <p:sldId id="256" r:id="rId9"/>
    <p:sldId id="263" r:id="rId10"/>
    <p:sldId id="257" r:id="rId11"/>
    <p:sldId id="264" r:id="rId12"/>
    <p:sldId id="339" r:id="rId13"/>
    <p:sldId id="340" r:id="rId14"/>
    <p:sldId id="265" r:id="rId15"/>
    <p:sldId id="341" r:id="rId16"/>
    <p:sldId id="274" r:id="rId17"/>
    <p:sldId id="343" r:id="rId18"/>
    <p:sldId id="308" r:id="rId19"/>
    <p:sldId id="342" r:id="rId20"/>
    <p:sldId id="259" r:id="rId21"/>
    <p:sldId id="276" r:id="rId22"/>
    <p:sldId id="266" r:id="rId23"/>
    <p:sldId id="310" r:id="rId24"/>
    <p:sldId id="344" r:id="rId25"/>
    <p:sldId id="309" r:id="rId26"/>
    <p:sldId id="267" r:id="rId27"/>
    <p:sldId id="268" r:id="rId28"/>
    <p:sldId id="311" r:id="rId29"/>
    <p:sldId id="275" r:id="rId30"/>
    <p:sldId id="277" r:id="rId31"/>
    <p:sldId id="312" r:id="rId32"/>
    <p:sldId id="260" r:id="rId33"/>
    <p:sldId id="278" r:id="rId34"/>
    <p:sldId id="269" r:id="rId35"/>
    <p:sldId id="270" r:id="rId36"/>
    <p:sldId id="361" r:id="rId37"/>
    <p:sldId id="313" r:id="rId38"/>
    <p:sldId id="271" r:id="rId39"/>
    <p:sldId id="279" r:id="rId40"/>
    <p:sldId id="363" r:id="rId41"/>
    <p:sldId id="345" r:id="rId42"/>
    <p:sldId id="31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2B13C-2927-4CC3-BB15-AD4F448061D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4AA5C-20CB-477D-89C5-EBD5E5728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Cladogram: note warm blooded mammals developing alongside cold-blooded reptiles/warm blooded birds—how do</a:t>
            </a:r>
            <a:r>
              <a:rPr lang="en-US" baseline="0" dirty="0" smtClean="0"/>
              <a:t> both share a common ancestor?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Bristleworm</a:t>
            </a:r>
            <a:r>
              <a:rPr lang="en-US" dirty="0" smtClean="0"/>
              <a:t>, leech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3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Snail, octopus, 2 sea slugs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5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Brittle 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8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Starfish</a:t>
            </a:r>
            <a:r>
              <a:rPr lang="en-US" baseline="0" dirty="0" smtClean="0"/>
              <a:t> “walking” on beach, sand dollar, brittle star, sea urchins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2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25C5067-87D7-4739-B8ED-B31FDFD3EC19}" type="datetimeFigureOut">
              <a:rPr lang="en-US" smtClean="0"/>
              <a:t>2/5/2018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659687" cy="1168400"/>
          </a:xfrm>
        </p:spPr>
        <p:txBody>
          <a:bodyPr/>
          <a:lstStyle/>
          <a:p>
            <a:r>
              <a:rPr lang="en-US" dirty="0" smtClean="0"/>
              <a:t>Intro to animals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667000"/>
            <a:ext cx="7659687" cy="1168400"/>
          </a:xfrm>
        </p:spPr>
        <p:txBody>
          <a:bodyPr/>
          <a:lstStyle/>
          <a:p>
            <a:r>
              <a:rPr lang="en-US" dirty="0" smtClean="0"/>
              <a:t>Sponges &amp; jellyfish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WillRiddle\Desktop\jelly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29" y="2826895"/>
            <a:ext cx="29772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illRiddle\Desktop\barrel spo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68" y="411162"/>
            <a:ext cx="2892336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3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Porifera</a:t>
            </a:r>
            <a:r>
              <a:rPr lang="en-US" dirty="0" smtClean="0"/>
              <a:t>: Sponges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Sessile: </a:t>
            </a:r>
            <a:r>
              <a:rPr lang="en-US" dirty="0" smtClean="0"/>
              <a:t>permanently planted</a:t>
            </a:r>
          </a:p>
          <a:p>
            <a:r>
              <a:rPr lang="en-US" b="1" dirty="0" smtClean="0"/>
              <a:t>Filter feeder</a:t>
            </a:r>
            <a:r>
              <a:rPr lang="en-US" dirty="0" smtClean="0"/>
              <a:t>: filters its food as water passes through it</a:t>
            </a:r>
          </a:p>
          <a:p>
            <a:r>
              <a:rPr lang="en-US" b="1" dirty="0" smtClean="0"/>
              <a:t>Pores: </a:t>
            </a:r>
            <a:r>
              <a:rPr lang="en-US" dirty="0" smtClean="0"/>
              <a:t>small openings for water to enter/exit</a:t>
            </a:r>
          </a:p>
          <a:p>
            <a:r>
              <a:rPr lang="en-US" b="1" dirty="0" smtClean="0"/>
              <a:t>Flagella</a:t>
            </a:r>
            <a:r>
              <a:rPr lang="en-US" dirty="0" smtClean="0"/>
              <a:t> line the body cavity and whip water into a current</a:t>
            </a:r>
          </a:p>
          <a:p>
            <a:r>
              <a:rPr lang="en-US" dirty="0" smtClean="0"/>
              <a:t>Skeletons are made of spongy proteins or </a:t>
            </a:r>
            <a:r>
              <a:rPr lang="en-US" b="1" dirty="0" smtClean="0"/>
              <a:t>spicules </a:t>
            </a:r>
            <a:r>
              <a:rPr lang="en-US" dirty="0" smtClean="0"/>
              <a:t>(spikes made of rocklike material)</a:t>
            </a:r>
          </a:p>
          <a:p>
            <a:r>
              <a:rPr lang="en-US" dirty="0" smtClean="0"/>
              <a:t>Grow around the cavity</a:t>
            </a:r>
          </a:p>
          <a:p>
            <a:endParaRPr lang="en-US" b="1" dirty="0"/>
          </a:p>
          <a:p>
            <a:r>
              <a:rPr lang="en-US" b="1" dirty="0" smtClean="0"/>
              <a:t>Phylum </a:t>
            </a:r>
            <a:r>
              <a:rPr lang="en-US" b="1" u="sng" dirty="0" err="1" smtClean="0"/>
              <a:t>Porifera</a:t>
            </a:r>
            <a:endParaRPr lang="en-US" b="1" u="sng" dirty="0"/>
          </a:p>
        </p:txBody>
      </p:sp>
      <p:pic>
        <p:nvPicPr>
          <p:cNvPr id="5122" name="Picture 2" descr="C:\Users\WillRiddle\Desktop\sea spon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illRiddle\Desktop\sponge bra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79388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WillRiddle\Desktop\sponge dfe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295400"/>
            <a:ext cx="680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Feeder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2667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Catch algae or particles that flow through the body cavity with the current.  Aided by flagella on collar cells that whip the water through.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llRiddle\Desktop\filterfe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8575"/>
            <a:ext cx="795337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Cnidaria</a:t>
            </a:r>
            <a:r>
              <a:rPr lang="en-US" dirty="0" smtClean="0"/>
              <a:t>: Jellyfish &amp; Hydra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Shaped in tubular (hydra) or medusa  (jellyfish) shapes</a:t>
            </a:r>
          </a:p>
          <a:p>
            <a:r>
              <a:rPr lang="en-US" dirty="0" smtClean="0"/>
              <a:t>Have </a:t>
            </a:r>
            <a:r>
              <a:rPr lang="en-US" b="1" dirty="0" smtClean="0"/>
              <a:t>radial symmetry</a:t>
            </a:r>
          </a:p>
          <a:p>
            <a:r>
              <a:rPr lang="en-US" dirty="0" smtClean="0"/>
              <a:t>Some are sessile, but most move through contraction of water in and out of its body cavity (NOT by tentacles)</a:t>
            </a:r>
          </a:p>
          <a:p>
            <a:endParaRPr lang="en-US" dirty="0"/>
          </a:p>
        </p:txBody>
      </p:sp>
      <p:pic>
        <p:nvPicPr>
          <p:cNvPr id="6146" name="Picture 2" descr="C:\Users\WillRiddle\Desktop\umbrella je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3019425" cy="22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illRiddle\Desktop\hyd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41838"/>
            <a:ext cx="3033713" cy="23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WillRiddle\Desktop\radial v bilat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2296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Jellyfish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Phylum </a:t>
            </a:r>
            <a:r>
              <a:rPr lang="en-US" b="1" u="sng" dirty="0" err="1"/>
              <a:t>Cnidaria</a:t>
            </a:r>
            <a:endParaRPr lang="en-US" b="1" u="sng" dirty="0"/>
          </a:p>
          <a:p>
            <a:r>
              <a:rPr lang="en-US" dirty="0"/>
              <a:t>Along with Portuguese-man-of-war, corals, sea anemones</a:t>
            </a:r>
          </a:p>
          <a:p>
            <a:endParaRPr lang="en-US" dirty="0" smtClean="0"/>
          </a:p>
          <a:p>
            <a:r>
              <a:rPr lang="en-US" b="1" i="1" dirty="0" smtClean="0"/>
              <a:t>Structure &amp; Movement</a:t>
            </a:r>
          </a:p>
          <a:p>
            <a:r>
              <a:rPr lang="en-US" dirty="0" smtClean="0"/>
              <a:t>Jellyfish </a:t>
            </a:r>
            <a:r>
              <a:rPr lang="en-US" dirty="0"/>
              <a:t>have </a:t>
            </a:r>
            <a:r>
              <a:rPr lang="en-US" b="1" dirty="0"/>
              <a:t>hydrostatic skeletons </a:t>
            </a:r>
            <a:r>
              <a:rPr lang="en-US" dirty="0"/>
              <a:t>(water</a:t>
            </a:r>
            <a:r>
              <a:rPr lang="en-US" dirty="0" smtClean="0"/>
              <a:t>)</a:t>
            </a:r>
          </a:p>
          <a:p>
            <a:r>
              <a:rPr lang="en-US" dirty="0"/>
              <a:t>Drift with the current, no coordinated movement</a:t>
            </a:r>
          </a:p>
          <a:p>
            <a:endParaRPr lang="en-US" dirty="0" smtClean="0"/>
          </a:p>
          <a:p>
            <a:r>
              <a:rPr lang="en-US" b="1" i="1" dirty="0" smtClean="0"/>
              <a:t>Digestion</a:t>
            </a:r>
            <a:endParaRPr lang="en-US" b="1" i="1" dirty="0"/>
          </a:p>
          <a:p>
            <a:r>
              <a:rPr lang="en-US" dirty="0"/>
              <a:t>Has a mouth that leads to a “stomach” called the </a:t>
            </a:r>
            <a:r>
              <a:rPr lang="en-US" b="1" dirty="0"/>
              <a:t>gastrovascular cavity</a:t>
            </a:r>
          </a:p>
          <a:p>
            <a:r>
              <a:rPr lang="en-US" dirty="0"/>
              <a:t>Enzymes digest the material which then moves into </a:t>
            </a:r>
            <a:r>
              <a:rPr lang="en-US" dirty="0" smtClean="0"/>
              <a:t>cells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Has network of nerves and muscle fibers but no brain</a:t>
            </a:r>
          </a:p>
          <a:p>
            <a:r>
              <a:rPr lang="en-US" dirty="0"/>
              <a:t>Has</a:t>
            </a:r>
            <a:r>
              <a:rPr lang="en-US" b="1" dirty="0"/>
              <a:t> nematocysts </a:t>
            </a:r>
            <a:r>
              <a:rPr lang="en-US" dirty="0"/>
              <a:t>(stinging cells) </a:t>
            </a:r>
            <a:r>
              <a:rPr lang="en-US" dirty="0" smtClean="0"/>
              <a:t>in their tentacles for </a:t>
            </a:r>
            <a:r>
              <a:rPr lang="en-US" dirty="0"/>
              <a:t>defense and to paralyze its </a:t>
            </a:r>
            <a:r>
              <a:rPr lang="en-US" dirty="0" smtClean="0"/>
              <a:t>food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Nematocyst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WillRiddle\Desktop\nematocy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1684"/>
            <a:ext cx="7589837" cy="50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llRiddle\Desktop\jellyfish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1717"/>
            <a:ext cx="5645150" cy="560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llRiddle\Desktop\gastrovascular cav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4" y="533400"/>
            <a:ext cx="9305925" cy="595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0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animal?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 cells</a:t>
            </a:r>
          </a:p>
          <a:p>
            <a:r>
              <a:rPr lang="en-US" dirty="0" smtClean="0"/>
              <a:t>Multicellular</a:t>
            </a:r>
          </a:p>
          <a:p>
            <a:r>
              <a:rPr lang="en-US" dirty="0" smtClean="0"/>
              <a:t>Organized tissues, organs</a:t>
            </a:r>
          </a:p>
          <a:p>
            <a:r>
              <a:rPr lang="en-US" dirty="0" smtClean="0"/>
              <a:t>Consumers—have to eat!</a:t>
            </a:r>
          </a:p>
          <a:p>
            <a:r>
              <a:rPr lang="en-US" dirty="0" smtClean="0"/>
              <a:t>Move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WillRiddle\Desktop\animals 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8859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7659687" cy="1168400"/>
          </a:xfrm>
        </p:spPr>
        <p:txBody>
          <a:bodyPr/>
          <a:lstStyle/>
          <a:p>
            <a:r>
              <a:rPr lang="en-US" dirty="0" smtClean="0"/>
              <a:t>Worms, WORMS, WORMS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Yes, there are three phyla of them!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Bilateral </a:t>
            </a:r>
            <a:r>
              <a:rPr lang="en-US" b="1" dirty="0" smtClean="0"/>
              <a:t>symmetry</a:t>
            </a:r>
          </a:p>
          <a:p>
            <a:r>
              <a:rPr lang="en-US" dirty="0" smtClean="0"/>
              <a:t>Has a basic nervous system that responds to stimulus through </a:t>
            </a:r>
            <a:r>
              <a:rPr lang="en-US" b="1" dirty="0" smtClean="0"/>
              <a:t>sensory receptors</a:t>
            </a:r>
          </a:p>
          <a:p>
            <a:r>
              <a:rPr lang="en-US" dirty="0"/>
              <a:t>Has a digestive system with </a:t>
            </a:r>
            <a:r>
              <a:rPr lang="en-US" dirty="0" smtClean="0"/>
              <a:t>intestines, </a:t>
            </a:r>
            <a:r>
              <a:rPr lang="en-US" dirty="0"/>
              <a:t>excretory tubes and pores</a:t>
            </a:r>
          </a:p>
          <a:p>
            <a:r>
              <a:rPr lang="en-US" dirty="0"/>
              <a:t>Breathes through its skin</a:t>
            </a:r>
          </a:p>
          <a:p>
            <a:r>
              <a:rPr lang="en-US" dirty="0"/>
              <a:t>Can reproduce </a:t>
            </a:r>
            <a:r>
              <a:rPr lang="en-US" dirty="0" smtClean="0"/>
              <a:t>sexually or asexually </a:t>
            </a:r>
            <a:r>
              <a:rPr lang="en-US" dirty="0"/>
              <a:t>through splitting; </a:t>
            </a:r>
            <a:r>
              <a:rPr lang="en-US" b="1" dirty="0"/>
              <a:t>regeneration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C:\Users\WillRiddle\Desktop\trichin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2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Flatworms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Phlyum</a:t>
            </a:r>
            <a:r>
              <a:rPr lang="en-US" dirty="0" smtClean="0"/>
              <a:t> </a:t>
            </a:r>
            <a:r>
              <a:rPr lang="en-US" b="1" dirty="0" err="1" smtClean="0"/>
              <a:t>Platyhelmithes</a:t>
            </a:r>
            <a:r>
              <a:rPr lang="en-US" dirty="0" smtClean="0"/>
              <a:t>—flat </a:t>
            </a:r>
          </a:p>
          <a:p>
            <a:r>
              <a:rPr lang="en-US" dirty="0" smtClean="0"/>
              <a:t>Most are parasitic, live in hosts</a:t>
            </a:r>
          </a:p>
          <a:p>
            <a:r>
              <a:rPr lang="en-US" dirty="0" smtClean="0"/>
              <a:t>Has a simple nervous system with head, “brain,” and nerve throughout the body that responds to touch, chemicals, light</a:t>
            </a:r>
          </a:p>
          <a:p>
            <a:endParaRPr lang="en-US" dirty="0"/>
          </a:p>
          <a:p>
            <a:r>
              <a:rPr lang="en-US" b="1" dirty="0" err="1"/>
              <a:t>Planaria</a:t>
            </a:r>
            <a:r>
              <a:rPr lang="en-US" dirty="0"/>
              <a:t> is the most common example—the “cross-eyed worm” with </a:t>
            </a:r>
            <a:r>
              <a:rPr lang="en-US" b="1" dirty="0" smtClean="0"/>
              <a:t>eyespots</a:t>
            </a:r>
          </a:p>
          <a:p>
            <a:r>
              <a:rPr lang="en-US" dirty="0" smtClean="0"/>
              <a:t>Tapeworms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8194" name="Picture 2" descr="C:\Users\WillRiddle\Desktop\plan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69" y="4071449"/>
            <a:ext cx="3066738" cy="22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Planaria</a:t>
            </a:r>
            <a:r>
              <a:rPr lang="en-US" dirty="0" smtClean="0"/>
              <a:t>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WillRiddle\Desktop\planaria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8814"/>
            <a:ext cx="7086600" cy="535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WillRiddle\Desktop\regene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4836"/>
            <a:ext cx="8382000" cy="488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95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are gross!</a:t>
            </a:r>
            <a:endParaRPr lang="en-US" dirty="0"/>
          </a:p>
        </p:txBody>
      </p:sp>
      <p:pic>
        <p:nvPicPr>
          <p:cNvPr id="9218" name="Picture 2" descr="C:\Users\WillRiddle\Desktop\flatw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3336"/>
            <a:ext cx="371856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WillRiddle\Desktop\flatwor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2" y="685800"/>
            <a:ext cx="4548188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WillRiddle\Desktop\flatwor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49" y="3886200"/>
            <a:ext cx="4683125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Roundworms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4800600"/>
          </a:xfrm>
        </p:spPr>
        <p:txBody>
          <a:bodyPr/>
          <a:lstStyle/>
          <a:p>
            <a:r>
              <a:rPr lang="en-US" b="1" dirty="0" smtClean="0"/>
              <a:t>Phylum </a:t>
            </a:r>
            <a:r>
              <a:rPr lang="en-US" b="1" dirty="0" err="1" smtClean="0"/>
              <a:t>Nematoda</a:t>
            </a:r>
            <a:r>
              <a:rPr lang="en-US" b="1" dirty="0" smtClean="0"/>
              <a:t>-</a:t>
            </a:r>
            <a:r>
              <a:rPr lang="en-US" dirty="0" smtClean="0"/>
              <a:t>-round</a:t>
            </a:r>
          </a:p>
          <a:p>
            <a:r>
              <a:rPr lang="en-US" dirty="0" smtClean="0"/>
              <a:t>Almost all are </a:t>
            </a:r>
            <a:r>
              <a:rPr lang="en-US" b="1" dirty="0" smtClean="0"/>
              <a:t>parasitic </a:t>
            </a:r>
            <a:r>
              <a:rPr lang="en-US" dirty="0" smtClean="0"/>
              <a:t>and live in animals’ intestines, but can travel to bloodstream, other parts of the animal by thrashing its muscles</a:t>
            </a:r>
          </a:p>
          <a:p>
            <a:r>
              <a:rPr lang="en-US" dirty="0" smtClean="0"/>
              <a:t>Is killed with thorough cooking (no pink)</a:t>
            </a:r>
          </a:p>
          <a:p>
            <a:endParaRPr lang="en-US" dirty="0" smtClean="0"/>
          </a:p>
          <a:p>
            <a:r>
              <a:rPr lang="en-US" b="1" dirty="0" smtClean="0"/>
              <a:t>Trichinosis</a:t>
            </a:r>
            <a:r>
              <a:rPr lang="en-US" dirty="0" smtClean="0"/>
              <a:t> was a problem in pig/pork for many years but has been almost entirely eliminated from the USA by tightening standards</a:t>
            </a:r>
          </a:p>
          <a:p>
            <a:r>
              <a:rPr lang="en-US" dirty="0" smtClean="0"/>
              <a:t>More likely in wild animals—bear, rabbit, etc. </a:t>
            </a:r>
          </a:p>
          <a:p>
            <a:endParaRPr lang="en-US" dirty="0"/>
          </a:p>
        </p:txBody>
      </p:sp>
      <p:pic>
        <p:nvPicPr>
          <p:cNvPr id="5" name="Picture 2" descr="C:\Users\WillRiddle\Desktop\roundw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76800"/>
            <a:ext cx="2162175" cy="14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worms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Phylum Annelida</a:t>
            </a:r>
            <a:r>
              <a:rPr lang="en-US" dirty="0" smtClean="0"/>
              <a:t>— </a:t>
            </a:r>
            <a:r>
              <a:rPr lang="en-US" u="sng" dirty="0" smtClean="0"/>
              <a:t>segmented</a:t>
            </a:r>
            <a:r>
              <a:rPr lang="en-US" dirty="0" smtClean="0"/>
              <a:t> skin pattern</a:t>
            </a:r>
          </a:p>
          <a:p>
            <a:r>
              <a:rPr lang="en-US" dirty="0" smtClean="0"/>
              <a:t>Also segmented in its organs and tissues </a:t>
            </a:r>
            <a:r>
              <a:rPr lang="en-US" i="1" dirty="0" smtClean="0"/>
              <a:t>inside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Movement is by a series of complex muscle movements and contractions which pull the worm</a:t>
            </a:r>
          </a:p>
          <a:p>
            <a:r>
              <a:rPr lang="en-US" dirty="0" smtClean="0"/>
              <a:t>Has a more complex nervous system with receptors in its skin and down its tail—responds to light, touch, temperature, chemicals</a:t>
            </a:r>
          </a:p>
          <a:p>
            <a:endParaRPr lang="en-US" dirty="0"/>
          </a:p>
          <a:p>
            <a:r>
              <a:rPr lang="en-US" dirty="0"/>
              <a:t>The earthworm is the most common example</a:t>
            </a:r>
          </a:p>
          <a:p>
            <a:r>
              <a:rPr lang="en-US" dirty="0" smtClean="0"/>
              <a:t>Leeches, tubeworms, </a:t>
            </a:r>
            <a:r>
              <a:rPr lang="en-US" dirty="0" err="1" smtClean="0"/>
              <a:t>fireworms</a:t>
            </a:r>
            <a:r>
              <a:rPr lang="en-US" dirty="0" smtClean="0"/>
              <a:t>, sandworms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314" name="Picture 2" descr="C:\Users\WillRiddle\Desktop\earthw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8289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segmented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WillRiddle\Desktop\bristlew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7394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WillRiddle\Desktop\lee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209092"/>
            <a:ext cx="4014775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Has a pretty standard digestive system that runs from tip to tail, organs on the way</a:t>
            </a:r>
          </a:p>
          <a:p>
            <a:r>
              <a:rPr lang="en-US" dirty="0"/>
              <a:t>Has a pretty complex circulatory system that is </a:t>
            </a:r>
            <a:r>
              <a:rPr lang="en-US" b="1" dirty="0"/>
              <a:t>closed</a:t>
            </a:r>
            <a:r>
              <a:rPr lang="en-US" dirty="0"/>
              <a:t>.  Has arteries that transport blood away from the heart and veins that pick up blood to carry it back toward the heart.  Has blood pressure.</a:t>
            </a:r>
          </a:p>
          <a:p>
            <a:endParaRPr lang="en-US" dirty="0"/>
          </a:p>
        </p:txBody>
      </p:sp>
      <p:pic>
        <p:nvPicPr>
          <p:cNvPr id="15362" name="Picture 2" descr="C:\Users\WillRiddle\Desktop\worm_anat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6661695" cy="39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 Life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</a:p>
          <a:p>
            <a:r>
              <a:rPr lang="en-US" dirty="0" smtClean="0"/>
              <a:t>Support</a:t>
            </a:r>
          </a:p>
          <a:p>
            <a:r>
              <a:rPr lang="en-US" dirty="0" smtClean="0"/>
              <a:t>Protection</a:t>
            </a:r>
          </a:p>
          <a:p>
            <a:r>
              <a:rPr lang="en-US" dirty="0" smtClean="0"/>
              <a:t>Response (Nervous System)</a:t>
            </a:r>
          </a:p>
          <a:p>
            <a:r>
              <a:rPr lang="en-US" dirty="0" smtClean="0"/>
              <a:t>Reproduction</a:t>
            </a:r>
          </a:p>
          <a:p>
            <a:r>
              <a:rPr lang="en-US" dirty="0" smtClean="0"/>
              <a:t>Respiration</a:t>
            </a:r>
          </a:p>
          <a:p>
            <a:r>
              <a:rPr lang="en-US" dirty="0" smtClean="0"/>
              <a:t>Circulation</a:t>
            </a:r>
          </a:p>
          <a:p>
            <a:r>
              <a:rPr lang="en-US" dirty="0" smtClean="0"/>
              <a:t>Nutrition (Eating/Digestive Features)</a:t>
            </a:r>
          </a:p>
          <a:p>
            <a:r>
              <a:rPr lang="en-US" dirty="0" smtClean="0"/>
              <a:t>Excretion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earthworms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Swallows the soil and “digests” it with enzymes</a:t>
            </a:r>
          </a:p>
          <a:p>
            <a:r>
              <a:rPr lang="en-US" dirty="0" smtClean="0"/>
              <a:t>Returns nutrients and fertilizer to soil</a:t>
            </a:r>
          </a:p>
          <a:p>
            <a:r>
              <a:rPr lang="en-US" dirty="0" smtClean="0"/>
              <a:t>Its paths/burrows loosen the soil so the soil gets oxygenated;  more air and water is available for plant roots to pick up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u="sng" dirty="0" smtClean="0"/>
              <a:t>Breathes </a:t>
            </a:r>
            <a:r>
              <a:rPr lang="en-US" u="sng" dirty="0"/>
              <a:t>through its skin </a:t>
            </a:r>
            <a:r>
              <a:rPr lang="en-US" dirty="0"/>
              <a:t>which is why it rises to the surface after a rain—it cannot </a:t>
            </a:r>
            <a:r>
              <a:rPr lang="en-US" dirty="0" smtClean="0"/>
              <a:t>breathe when it is submerged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 through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WillRiddle\Desktop\earthworm re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4868"/>
            <a:ext cx="7383129" cy="554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7659687" cy="1168400"/>
          </a:xfrm>
        </p:spPr>
        <p:txBody>
          <a:bodyPr/>
          <a:lstStyle/>
          <a:p>
            <a:r>
              <a:rPr lang="en-US" dirty="0" smtClean="0"/>
              <a:t>Mollusks &amp; echinoderms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Mollusks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/>
          <a:lstStyle/>
          <a:p>
            <a:r>
              <a:rPr lang="en-US" b="1" dirty="0" smtClean="0"/>
              <a:t>Phylum Mollusca</a:t>
            </a:r>
          </a:p>
          <a:p>
            <a:r>
              <a:rPr lang="en-US" u="sng" dirty="0" smtClean="0"/>
              <a:t>One</a:t>
            </a:r>
            <a:r>
              <a:rPr lang="en-US" dirty="0" smtClean="0"/>
              <a:t> shelled (snail), </a:t>
            </a:r>
            <a:r>
              <a:rPr lang="en-US" u="sng" dirty="0" smtClean="0"/>
              <a:t>Two</a:t>
            </a:r>
            <a:r>
              <a:rPr lang="en-US" dirty="0" smtClean="0"/>
              <a:t> shelled (clam), </a:t>
            </a:r>
            <a:r>
              <a:rPr lang="en-US" u="sng" dirty="0" smtClean="0"/>
              <a:t>no </a:t>
            </a:r>
            <a:r>
              <a:rPr lang="en-US" dirty="0" smtClean="0"/>
              <a:t>shelled (octopus)</a:t>
            </a:r>
          </a:p>
          <a:p>
            <a:r>
              <a:rPr lang="en-US" dirty="0" smtClean="0"/>
              <a:t>Known for their defenses and protections</a:t>
            </a:r>
          </a:p>
          <a:p>
            <a:r>
              <a:rPr lang="en-US" dirty="0" smtClean="0"/>
              <a:t>Snails, slugs, clams, octopuses, squids, oysters…</a:t>
            </a:r>
            <a:endParaRPr lang="en-US" dirty="0"/>
          </a:p>
        </p:txBody>
      </p:sp>
      <p:pic>
        <p:nvPicPr>
          <p:cNvPr id="17410" name="Picture 2" descr="C:\Users\WillRiddle\Desktop\mollu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127375"/>
            <a:ext cx="5619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llRiddle\Desktop\octo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79" y="152400"/>
            <a:ext cx="4970061" cy="30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Mollusk--Cephalopod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953000"/>
          </a:xfrm>
        </p:spPr>
        <p:txBody>
          <a:bodyPr/>
          <a:lstStyle/>
          <a:p>
            <a:r>
              <a:rPr lang="en-US" dirty="0" smtClean="0"/>
              <a:t>An octopus has </a:t>
            </a:r>
            <a:r>
              <a:rPr lang="en-US" b="1" dirty="0" smtClean="0"/>
              <a:t>tentacles</a:t>
            </a:r>
            <a:r>
              <a:rPr lang="en-US" dirty="0" smtClean="0"/>
              <a:t> with </a:t>
            </a:r>
            <a:r>
              <a:rPr lang="en-US" b="1" dirty="0" smtClean="0"/>
              <a:t>suction disks </a:t>
            </a:r>
            <a:r>
              <a:rPr lang="en-US" dirty="0" smtClean="0"/>
              <a:t>to capture food</a:t>
            </a:r>
          </a:p>
          <a:p>
            <a:r>
              <a:rPr lang="en-US" dirty="0" smtClean="0"/>
              <a:t>Shoots water out of its</a:t>
            </a:r>
            <a:r>
              <a:rPr lang="en-US" b="1" u="sng" dirty="0" smtClean="0"/>
              <a:t> siphon </a:t>
            </a:r>
            <a:r>
              <a:rPr lang="en-US" dirty="0" smtClean="0"/>
              <a:t>to move</a:t>
            </a:r>
          </a:p>
          <a:p>
            <a:r>
              <a:rPr lang="en-US" dirty="0" smtClean="0"/>
              <a:t>Soft bodied; can squeeze its body down with muscles</a:t>
            </a:r>
          </a:p>
          <a:p>
            <a:r>
              <a:rPr lang="en-US" dirty="0" smtClean="0"/>
              <a:t>Can </a:t>
            </a:r>
            <a:r>
              <a:rPr lang="en-US" b="1" dirty="0" smtClean="0"/>
              <a:t>regenerate</a:t>
            </a:r>
            <a:r>
              <a:rPr lang="en-US" dirty="0" smtClean="0"/>
              <a:t> lost limbs</a:t>
            </a:r>
          </a:p>
          <a:p>
            <a:r>
              <a:rPr lang="en-US" dirty="0" smtClean="0"/>
              <a:t>May have poison or ink</a:t>
            </a:r>
          </a:p>
          <a:p>
            <a:r>
              <a:rPr lang="en-US" dirty="0" smtClean="0"/>
              <a:t>Many have camouflage; can change color with fright, anger, or attack</a:t>
            </a:r>
          </a:p>
          <a:p>
            <a:r>
              <a:rPr lang="en-US" dirty="0" smtClean="0"/>
              <a:t>Very complex eyes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Mollusk—Bivalves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bodied</a:t>
            </a:r>
          </a:p>
          <a:p>
            <a:r>
              <a:rPr lang="en-US" b="1" dirty="0" smtClean="0"/>
              <a:t>Mantle: </a:t>
            </a:r>
            <a:r>
              <a:rPr lang="en-US" dirty="0" smtClean="0"/>
              <a:t>Upper layer of skin produces a </a:t>
            </a:r>
            <a:r>
              <a:rPr lang="en-US" dirty="0"/>
              <a:t>coiled shell for </a:t>
            </a:r>
            <a:r>
              <a:rPr lang="en-US" dirty="0" smtClean="0"/>
              <a:t>protection, which grows a layer each year and slowly thicken (like tree rings)</a:t>
            </a:r>
          </a:p>
          <a:p>
            <a:r>
              <a:rPr lang="en-US" dirty="0" smtClean="0"/>
              <a:t>Moves using a muscular “</a:t>
            </a:r>
            <a:r>
              <a:rPr lang="en-US" u="sng" dirty="0" smtClean="0"/>
              <a:t>foot</a:t>
            </a:r>
            <a:r>
              <a:rPr lang="en-US" dirty="0" smtClean="0"/>
              <a:t>” that can poke, bury itself</a:t>
            </a:r>
          </a:p>
          <a:p>
            <a:r>
              <a:rPr lang="en-US" dirty="0" smtClean="0"/>
              <a:t>Eats or drinks through its </a:t>
            </a:r>
            <a:r>
              <a:rPr lang="en-US" b="1" dirty="0" smtClean="0"/>
              <a:t>siphon</a:t>
            </a:r>
            <a:endParaRPr lang="en-US" dirty="0"/>
          </a:p>
          <a:p>
            <a:r>
              <a:rPr lang="en-US" dirty="0" smtClean="0"/>
              <a:t>filter feeder</a:t>
            </a:r>
          </a:p>
          <a:p>
            <a:r>
              <a:rPr lang="en-US" dirty="0" smtClean="0"/>
              <a:t>Clams, oysters, mussels</a:t>
            </a:r>
            <a:endParaRPr lang="en-US" dirty="0"/>
          </a:p>
          <a:p>
            <a:endParaRPr lang="en-US" dirty="0"/>
          </a:p>
        </p:txBody>
      </p:sp>
      <p:pic>
        <p:nvPicPr>
          <p:cNvPr id="18434" name="Picture 2" descr="C:\Users\WillRiddle\Desktop\oy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Mollusk--Gastropods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live in water or land</a:t>
            </a:r>
          </a:p>
          <a:p>
            <a:r>
              <a:rPr lang="en-US" dirty="0" smtClean="0"/>
              <a:t>Leaves a trail of slime</a:t>
            </a:r>
          </a:p>
          <a:p>
            <a:r>
              <a:rPr lang="en-US" dirty="0" smtClean="0"/>
              <a:t>One or no shell</a:t>
            </a:r>
          </a:p>
          <a:p>
            <a:r>
              <a:rPr lang="en-US" dirty="0" smtClean="0"/>
              <a:t>Antennae</a:t>
            </a:r>
          </a:p>
          <a:p>
            <a:r>
              <a:rPr lang="en-US" u="sng" dirty="0" smtClean="0"/>
              <a:t>Radula</a:t>
            </a:r>
            <a:r>
              <a:rPr lang="en-US" dirty="0" smtClean="0"/>
              <a:t> which holds its teeth</a:t>
            </a:r>
            <a:endParaRPr lang="en-US" dirty="0"/>
          </a:p>
        </p:txBody>
      </p:sp>
      <p:pic>
        <p:nvPicPr>
          <p:cNvPr id="1026" name="Picture 2" descr="C:\Users\WillRiddle\Desktop\snail gastrop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1" y="3733800"/>
            <a:ext cx="5156200" cy="285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llRiddle\Desktop\rad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87" y="3733800"/>
            <a:ext cx="3806601" cy="285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156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Mollusks</a:t>
            </a:r>
            <a:endParaRPr lang="en-US" dirty="0"/>
          </a:p>
        </p:txBody>
      </p:sp>
      <p:pic>
        <p:nvPicPr>
          <p:cNvPr id="20482" name="Picture 2" descr="C:\Users\WillRiddle\Desktop\sn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466976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WillRiddle\Desktop\octop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555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WillRiddle\Desktop\sea slu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45" y="2209800"/>
            <a:ext cx="32385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WillRiddle\Desktop\seaslug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4384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Echinoderms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2819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Phylum </a:t>
            </a:r>
            <a:r>
              <a:rPr lang="en-US" b="1" dirty="0" smtClean="0"/>
              <a:t>Echinodermata</a:t>
            </a:r>
          </a:p>
          <a:p>
            <a:r>
              <a:rPr lang="en-US" dirty="0" smtClean="0"/>
              <a:t>“spiny skin”</a:t>
            </a:r>
          </a:p>
          <a:p>
            <a:r>
              <a:rPr lang="en-US" dirty="0" smtClean="0"/>
              <a:t>Starfish, urchins, sand dollars, sea cucumbers</a:t>
            </a:r>
          </a:p>
          <a:p>
            <a:r>
              <a:rPr lang="en-US" dirty="0" smtClean="0"/>
              <a:t>Extremely tough tissues and muscle fibers, sometimes scales, plates, or spines</a:t>
            </a:r>
          </a:p>
          <a:p>
            <a:r>
              <a:rPr lang="en-US" dirty="0" smtClean="0"/>
              <a:t>Have </a:t>
            </a:r>
            <a:r>
              <a:rPr lang="en-US" b="1" dirty="0" smtClean="0"/>
              <a:t>radial symmetry</a:t>
            </a:r>
          </a:p>
          <a:p>
            <a:endParaRPr lang="en-US" dirty="0"/>
          </a:p>
        </p:txBody>
      </p:sp>
      <p:pic>
        <p:nvPicPr>
          <p:cNvPr id="21506" name="Picture 2" descr="C:\Users\WillRiddle\Desktop\echinode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5542803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495800" cy="4800600"/>
          </a:xfrm>
        </p:spPr>
        <p:txBody>
          <a:bodyPr/>
          <a:lstStyle/>
          <a:p>
            <a:r>
              <a:rPr lang="en-US" dirty="0"/>
              <a:t>The starfish has a </a:t>
            </a:r>
            <a:r>
              <a:rPr lang="en-US" b="1" dirty="0"/>
              <a:t>water-vascular </a:t>
            </a:r>
            <a:r>
              <a:rPr lang="en-US" dirty="0"/>
              <a:t>system that causes its movement.  </a:t>
            </a:r>
          </a:p>
          <a:p>
            <a:r>
              <a:rPr lang="en-US" dirty="0"/>
              <a:t>Tiny tube feet act like suction cups which can pry its food apart.</a:t>
            </a:r>
          </a:p>
          <a:p>
            <a:r>
              <a:rPr lang="en-US" dirty="0"/>
              <a:t>Can eat outside of its body by protruding its </a:t>
            </a:r>
            <a:r>
              <a:rPr lang="en-US" dirty="0" smtClean="0"/>
              <a:t>stomach.</a:t>
            </a:r>
            <a:endParaRPr lang="en-US" dirty="0"/>
          </a:p>
          <a:p>
            <a:endParaRPr lang="en-US" dirty="0"/>
          </a:p>
        </p:txBody>
      </p:sp>
      <p:pic>
        <p:nvPicPr>
          <p:cNvPr id="22531" name="Picture 3" descr="C:\Users\WillRiddle\Desktop\star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38989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WillRiddle\Desktop\classificai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94" y="269445"/>
            <a:ext cx="9215094" cy="62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Starfish: 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4052"/>
            <a:ext cx="2819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Pushes one of its two stomachs outside its body through its mouth</a:t>
            </a:r>
          </a:p>
          <a:p>
            <a:r>
              <a:rPr lang="en-US" dirty="0" smtClean="0"/>
              <a:t>Then into the clam’s shell which it has pried open with its feet</a:t>
            </a:r>
          </a:p>
          <a:p>
            <a:r>
              <a:rPr lang="en-US" dirty="0" smtClean="0"/>
              <a:t>Then its stomach swallows the soft clam body and begins to digest it before pulling the stomach back in and completing the digestion process</a:t>
            </a:r>
          </a:p>
          <a:p>
            <a:endParaRPr lang="en-US" dirty="0"/>
          </a:p>
        </p:txBody>
      </p:sp>
      <p:pic>
        <p:nvPicPr>
          <p:cNvPr id="1026" name="Picture 2" descr="C:\Users\WillRiddle\Desktop\starfish 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56" y="1524000"/>
            <a:ext cx="599440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17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Water-Vascular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WillRiddle\Desktop\WaterVascular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62" y="1447800"/>
            <a:ext cx="9280062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726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WillRiddle\Desktop\walking starf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03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WillRiddle\Desktop\sand dol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"/>
            <a:ext cx="3186456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WillRiddle\Desktop\brittle st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35683"/>
            <a:ext cx="304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Users\WillRiddle\Desktop\coral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51254"/>
            <a:ext cx="4234004" cy="320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7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Tree?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illRiddle\Desktop\cladogr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980273" cy="49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WillRiddle\Desktop\evoltree of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41"/>
            <a:ext cx="54483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1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WillRiddle\Desktop\cladogram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" y="381000"/>
            <a:ext cx="885791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Invertebrates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b="1" dirty="0" smtClean="0"/>
              <a:t>invertebrate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backbone</a:t>
            </a:r>
          </a:p>
          <a:p>
            <a:r>
              <a:rPr lang="en-US" dirty="0" smtClean="0"/>
              <a:t>Has an internal or external skeleton made of protein, glass, limestone, water (not bone!)</a:t>
            </a:r>
          </a:p>
          <a:p>
            <a:r>
              <a:rPr lang="en-US" dirty="0" smtClean="0"/>
              <a:t>Usually small</a:t>
            </a:r>
          </a:p>
          <a:p>
            <a:r>
              <a:rPr lang="en-US" b="1" dirty="0" smtClean="0"/>
              <a:t>Over 95% of animals are invertebrates!</a:t>
            </a:r>
            <a:endParaRPr lang="en-US" b="1" dirty="0"/>
          </a:p>
        </p:txBody>
      </p:sp>
      <p:pic>
        <p:nvPicPr>
          <p:cNvPr id="3074" name="Picture 2" descr="C:\Users\WillRiddle\Desktop\invertebra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90951"/>
            <a:ext cx="5791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1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5221</TotalTime>
  <Words>1019</Words>
  <Application>Microsoft Office PowerPoint</Application>
  <PresentationFormat>On-screen Show (4:3)</PresentationFormat>
  <Paragraphs>158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Adjacency</vt:lpstr>
      <vt:lpstr>Intro to animals</vt:lpstr>
      <vt:lpstr>What is an animal?</vt:lpstr>
      <vt:lpstr>Nine Life Processes</vt:lpstr>
      <vt:lpstr>PowerPoint Presentation</vt:lpstr>
      <vt:lpstr>Evolutionary Tree?</vt:lpstr>
      <vt:lpstr>PowerPoint Presentation</vt:lpstr>
      <vt:lpstr>PowerPoint Presentation</vt:lpstr>
      <vt:lpstr>Invertebrates</vt:lpstr>
      <vt:lpstr>What is an invertebrate?</vt:lpstr>
      <vt:lpstr>Sponges &amp; jellyfish</vt:lpstr>
      <vt:lpstr>Porifera: Sponges </vt:lpstr>
      <vt:lpstr>Filter Feeder</vt:lpstr>
      <vt:lpstr>PowerPoint Presentation</vt:lpstr>
      <vt:lpstr>Cnidaria: Jellyfish &amp; Hydra </vt:lpstr>
      <vt:lpstr>Symmetry</vt:lpstr>
      <vt:lpstr>Jellyfish</vt:lpstr>
      <vt:lpstr>Nematocyst</vt:lpstr>
      <vt:lpstr>PowerPoint Presentation</vt:lpstr>
      <vt:lpstr>PowerPoint Presentation</vt:lpstr>
      <vt:lpstr>Worms, WORMS, WORMS</vt:lpstr>
      <vt:lpstr>Worms</vt:lpstr>
      <vt:lpstr>Flatworms </vt:lpstr>
      <vt:lpstr>Planaria Diagram</vt:lpstr>
      <vt:lpstr>Regeneration</vt:lpstr>
      <vt:lpstr>Not all are gross!</vt:lpstr>
      <vt:lpstr>Roundworms </vt:lpstr>
      <vt:lpstr>Segmented worms </vt:lpstr>
      <vt:lpstr>More segmented worms</vt:lpstr>
      <vt:lpstr>Earthworms</vt:lpstr>
      <vt:lpstr>Value of earthworms</vt:lpstr>
      <vt:lpstr>Respiration through Skin</vt:lpstr>
      <vt:lpstr>Mollusks &amp; echinoderms</vt:lpstr>
      <vt:lpstr>Mollusks</vt:lpstr>
      <vt:lpstr>Mollusk--Cephalopod</vt:lpstr>
      <vt:lpstr>Mollusk—Bivalves</vt:lpstr>
      <vt:lpstr>Mollusk--Gastropods</vt:lpstr>
      <vt:lpstr>Mollusks</vt:lpstr>
      <vt:lpstr>Echinoderms </vt:lpstr>
      <vt:lpstr>Starfish</vt:lpstr>
      <vt:lpstr>Starfish: Eating</vt:lpstr>
      <vt:lpstr>Water-Vascular System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Invertebrates</dc:title>
  <dc:creator>WillRiddle</dc:creator>
  <cp:lastModifiedBy>WillRiddle</cp:lastModifiedBy>
  <cp:revision>61</cp:revision>
  <dcterms:created xsi:type="dcterms:W3CDTF">2017-12-30T21:40:41Z</dcterms:created>
  <dcterms:modified xsi:type="dcterms:W3CDTF">2018-02-06T02:05:51Z</dcterms:modified>
</cp:coreProperties>
</file>