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8" r:id="rId3"/>
    <p:sldId id="281" r:id="rId4"/>
    <p:sldId id="313" r:id="rId5"/>
    <p:sldId id="282" r:id="rId6"/>
    <p:sldId id="284" r:id="rId7"/>
    <p:sldId id="283" r:id="rId8"/>
    <p:sldId id="309" r:id="rId9"/>
    <p:sldId id="280" r:id="rId10"/>
    <p:sldId id="266" r:id="rId11"/>
    <p:sldId id="310" r:id="rId12"/>
    <p:sldId id="286" r:id="rId13"/>
    <p:sldId id="267" r:id="rId14"/>
    <p:sldId id="311" r:id="rId15"/>
    <p:sldId id="287" r:id="rId16"/>
    <p:sldId id="302" r:id="rId17"/>
    <p:sldId id="257" r:id="rId18"/>
    <p:sldId id="263" r:id="rId19"/>
    <p:sldId id="288" r:id="rId20"/>
    <p:sldId id="312" r:id="rId21"/>
    <p:sldId id="303" r:id="rId22"/>
    <p:sldId id="264" r:id="rId23"/>
    <p:sldId id="305" r:id="rId24"/>
    <p:sldId id="289" r:id="rId25"/>
    <p:sldId id="290" r:id="rId26"/>
    <p:sldId id="265" r:id="rId27"/>
    <p:sldId id="304" r:id="rId28"/>
    <p:sldId id="261" r:id="rId29"/>
    <p:sldId id="314" r:id="rId30"/>
    <p:sldId id="285" r:id="rId31"/>
    <p:sldId id="291" r:id="rId32"/>
    <p:sldId id="315" r:id="rId33"/>
    <p:sldId id="316" r:id="rId34"/>
    <p:sldId id="318" r:id="rId35"/>
    <p:sldId id="301" r:id="rId36"/>
    <p:sldId id="278" r:id="rId37"/>
    <p:sldId id="300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6947B47-5947-4D98-97F6-C3AF2CBF74E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470934E-8A92-4FCD-B342-BE8C2BD3B08F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307355"/>
            <a:ext cx="6297822" cy="1470025"/>
          </a:xfrm>
        </p:spPr>
        <p:txBody>
          <a:bodyPr/>
          <a:lstStyle/>
          <a:p>
            <a:r>
              <a:rPr lang="en-US" dirty="0" smtClean="0"/>
              <a:t>Plants: Leaves, Roots, 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777380"/>
            <a:ext cx="6145422" cy="861420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 of Transportation</a:t>
            </a:r>
          </a:p>
          <a:p>
            <a:r>
              <a:rPr lang="en-US" dirty="0" smtClean="0"/>
              <a:t>Carries water and nutrients from roots to leaves (where photosynthesis occurs)</a:t>
            </a:r>
          </a:p>
          <a:p>
            <a:r>
              <a:rPr lang="en-US" dirty="0" smtClean="0"/>
              <a:t>Support leaves at </a:t>
            </a:r>
            <a:r>
              <a:rPr lang="en-US" b="1" u="sng" dirty="0" smtClean="0"/>
              <a:t>nodes</a:t>
            </a:r>
            <a:r>
              <a:rPr lang="en-US" b="1" dirty="0" smtClean="0"/>
              <a:t>.  </a:t>
            </a:r>
            <a:r>
              <a:rPr lang="en-US" dirty="0" smtClean="0"/>
              <a:t>The #of nodes and distance between nodes in a given year tells how healthy the plant was that year.</a:t>
            </a:r>
            <a:endParaRPr lang="en-US" b="1" dirty="0" smtClean="0"/>
          </a:p>
          <a:p>
            <a:r>
              <a:rPr lang="en-US" dirty="0" smtClean="0"/>
              <a:t>Diverse because of the thickness and strength of cells: tree trunks, ivy, lily vines, stalks (celery).  Cactus stems actually conduct photosynthesis.</a:t>
            </a:r>
          </a:p>
          <a:p>
            <a:endParaRPr lang="en-US" dirty="0"/>
          </a:p>
          <a:p>
            <a:r>
              <a:rPr lang="en-US" b="1" u="sng" dirty="0" smtClean="0"/>
              <a:t>Woody</a:t>
            </a:r>
            <a:r>
              <a:rPr lang="en-US" dirty="0" smtClean="0"/>
              <a:t> stems (trees)</a:t>
            </a:r>
          </a:p>
          <a:p>
            <a:r>
              <a:rPr lang="en-US" b="1" u="sng" dirty="0" smtClean="0"/>
              <a:t>Herbaceous</a:t>
            </a:r>
            <a:r>
              <a:rPr lang="en-US" dirty="0" smtClean="0"/>
              <a:t> stems (green, flexible plants)</a:t>
            </a:r>
          </a:p>
        </p:txBody>
      </p:sp>
    </p:spTree>
    <p:extLst>
      <p:ext uri="{BB962C8B-B14F-4D97-AF65-F5344CB8AC3E}">
        <p14:creationId xmlns:p14="http://schemas.microsoft.com/office/powerpoint/2010/main" val="4957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Herbaceous v. Woody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Woody</a:t>
            </a:r>
            <a:r>
              <a:rPr lang="en-US" dirty="0"/>
              <a:t> </a:t>
            </a:r>
            <a:r>
              <a:rPr lang="en-US" dirty="0" smtClean="0"/>
              <a:t>stems (trees)</a:t>
            </a:r>
            <a:endParaRPr lang="en-US" dirty="0"/>
          </a:p>
          <a:p>
            <a:r>
              <a:rPr lang="en-US" b="1" dirty="0"/>
              <a:t>Herbaceous</a:t>
            </a:r>
            <a:r>
              <a:rPr lang="en-US" dirty="0"/>
              <a:t> </a:t>
            </a:r>
            <a:r>
              <a:rPr lang="en-US" dirty="0" smtClean="0"/>
              <a:t>stems (green, flexible)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WillRiddle\Desktop\Types+of+Stems+Woody+Stem+Herbaceous+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 &amp;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Xylem and Phloem are fibrous,  </a:t>
            </a:r>
            <a:r>
              <a:rPr lang="en-US" i="1" u="sng" dirty="0"/>
              <a:t>vascular</a:t>
            </a:r>
            <a:r>
              <a:rPr lang="en-US" u="sng" dirty="0"/>
              <a:t> tissues </a:t>
            </a:r>
            <a:r>
              <a:rPr lang="en-US" dirty="0"/>
              <a:t>that are bundled together inside the stem (</a:t>
            </a:r>
            <a:r>
              <a:rPr lang="en-US" i="1" u="sng" dirty="0"/>
              <a:t>vascular bundles</a:t>
            </a:r>
            <a:r>
              <a:rPr lang="en-US" dirty="0"/>
              <a:t>)</a:t>
            </a:r>
          </a:p>
          <a:p>
            <a:r>
              <a:rPr lang="en-US" u="sng" dirty="0" smtClean="0"/>
              <a:t>Xylem</a:t>
            </a:r>
            <a:r>
              <a:rPr lang="en-US" dirty="0" smtClean="0"/>
              <a:t> carries water up from the roots</a:t>
            </a:r>
          </a:p>
          <a:p>
            <a:r>
              <a:rPr lang="en-US" u="sng" dirty="0" smtClean="0"/>
              <a:t>Phloem</a:t>
            </a:r>
            <a:r>
              <a:rPr lang="en-US" dirty="0" smtClean="0"/>
              <a:t> carries food down throughout the plant--sugar, nutrients</a:t>
            </a:r>
          </a:p>
          <a:p>
            <a:pPr lvl="1"/>
            <a:r>
              <a:rPr lang="en-US" dirty="0" smtClean="0"/>
              <a:t>Extra sugar can be stored as starch, lipids</a:t>
            </a:r>
          </a:p>
          <a:p>
            <a:pPr lvl="1"/>
            <a:r>
              <a:rPr lang="en-US" dirty="0" smtClean="0"/>
              <a:t>These are often stored in fruits, which grow and ripen as more sugar and water collect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of a Stem</a:t>
            </a:r>
            <a:endParaRPr lang="en-US" dirty="0"/>
          </a:p>
        </p:txBody>
      </p:sp>
      <p:pic>
        <p:nvPicPr>
          <p:cNvPr id="19460" name="Picture 4" descr="C:\Users\WillRiddle\Desktop\stem cross 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1" y="609600"/>
            <a:ext cx="7644339" cy="57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Monocot Stem</a:t>
            </a:r>
            <a:endParaRPr lang="en-US" dirty="0"/>
          </a:p>
        </p:txBody>
      </p:sp>
      <p:pic>
        <p:nvPicPr>
          <p:cNvPr id="3074" name="Picture 2" descr="C:\Users\WillRiddle\Desktop\monocot 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731838"/>
            <a:ext cx="7120584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trunks are interesting (woody) stems</a:t>
            </a:r>
          </a:p>
          <a:p>
            <a:r>
              <a:rPr lang="en-US" u="sng" dirty="0" smtClean="0"/>
              <a:t>Xylem</a:t>
            </a:r>
            <a:r>
              <a:rPr lang="en-US" dirty="0" smtClean="0"/>
              <a:t> fibers form the </a:t>
            </a:r>
            <a:r>
              <a:rPr lang="en-US" u="sng" dirty="0" smtClean="0"/>
              <a:t>wood</a:t>
            </a:r>
            <a:r>
              <a:rPr lang="en-US" dirty="0" smtClean="0"/>
              <a:t> of the trunk center</a:t>
            </a:r>
          </a:p>
          <a:p>
            <a:pPr lvl="1"/>
            <a:r>
              <a:rPr lang="en-US" dirty="0" smtClean="0"/>
              <a:t>Xylem is harder in leaf-bearing trees and softer in evergreen trees</a:t>
            </a:r>
          </a:p>
          <a:p>
            <a:r>
              <a:rPr lang="en-US" u="sng" dirty="0" smtClean="0"/>
              <a:t>Phloem</a:t>
            </a:r>
            <a:r>
              <a:rPr lang="en-US" dirty="0" smtClean="0"/>
              <a:t> forms the layers </a:t>
            </a:r>
            <a:r>
              <a:rPr lang="en-US" u="sng" dirty="0" smtClean="0"/>
              <a:t>inside of the bark</a:t>
            </a:r>
          </a:p>
          <a:p>
            <a:r>
              <a:rPr lang="en-US" u="sng" dirty="0" smtClean="0"/>
              <a:t>Cork</a:t>
            </a:r>
            <a:r>
              <a:rPr lang="en-US" dirty="0" smtClean="0"/>
              <a:t> cells make up the </a:t>
            </a:r>
            <a:r>
              <a:rPr lang="en-US" u="sng" dirty="0" smtClean="0"/>
              <a:t>outer bark</a:t>
            </a:r>
            <a:r>
              <a:rPr lang="en-US" dirty="0" smtClean="0"/>
              <a:t>; dead cells harden and prevent water from evaporating out</a:t>
            </a:r>
          </a:p>
          <a:p>
            <a:r>
              <a:rPr lang="en-US" b="1" u="sng" dirty="0" smtClean="0"/>
              <a:t>Vascular Cambium</a:t>
            </a:r>
            <a:r>
              <a:rPr lang="en-US" dirty="0" smtClean="0"/>
              <a:t> produces phloem; </a:t>
            </a:r>
            <a:r>
              <a:rPr lang="en-US" b="1" u="sng" dirty="0" smtClean="0"/>
              <a:t>Cork cambium </a:t>
            </a:r>
            <a:r>
              <a:rPr lang="en-US" dirty="0" smtClean="0"/>
              <a:t>produces cork</a:t>
            </a:r>
          </a:p>
          <a:p>
            <a:r>
              <a:rPr lang="en-US" dirty="0" smtClean="0"/>
              <a:t>Small openings, called </a:t>
            </a:r>
            <a:r>
              <a:rPr lang="en-US" b="1" i="1" u="sng" dirty="0" smtClean="0"/>
              <a:t>lenticels</a:t>
            </a:r>
            <a:r>
              <a:rPr lang="en-US" dirty="0" smtClean="0"/>
              <a:t>, allow gas exchange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Woody Stem</a:t>
            </a:r>
            <a:endParaRPr lang="en-US" dirty="0"/>
          </a:p>
        </p:txBody>
      </p:sp>
      <p:pic>
        <p:nvPicPr>
          <p:cNvPr id="18434" name="Picture 2" descr="C:\Users\WillRiddle\Desktop\tree cross 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3962400" cy="45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79" y="3276600"/>
            <a:ext cx="7117178" cy="1468800"/>
          </a:xfrm>
        </p:spPr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52400" y="4724400"/>
            <a:ext cx="7117178" cy="860400"/>
          </a:xfrm>
        </p:spPr>
        <p:txBody>
          <a:bodyPr/>
          <a:lstStyle/>
          <a:p>
            <a:r>
              <a:rPr lang="en-US" dirty="0" smtClean="0"/>
              <a:t>Where photosynthesis and respiration occurs,                  to feed the plant and help it breathe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685800"/>
            <a:ext cx="7125112" cy="3400143"/>
          </a:xfrm>
        </p:spPr>
        <p:txBody>
          <a:bodyPr/>
          <a:lstStyle/>
          <a:p>
            <a:r>
              <a:rPr lang="en-US" b="1" u="sng" dirty="0" smtClean="0"/>
              <a:t>Venation</a:t>
            </a:r>
            <a:r>
              <a:rPr lang="en-US" dirty="0" smtClean="0"/>
              <a:t> can be used to help identify leaves</a:t>
            </a:r>
          </a:p>
          <a:p>
            <a:pPr lvl="1"/>
            <a:r>
              <a:rPr lang="en-US" u="sng" dirty="0" smtClean="0"/>
              <a:t>Pinnate</a:t>
            </a:r>
          </a:p>
          <a:p>
            <a:pPr lvl="1"/>
            <a:r>
              <a:rPr lang="en-US" u="sng" dirty="0" smtClean="0"/>
              <a:t>Palmate</a:t>
            </a:r>
          </a:p>
          <a:p>
            <a:pPr lvl="1"/>
            <a:r>
              <a:rPr lang="en-US" u="sng" dirty="0" smtClean="0"/>
              <a:t>Parallel </a:t>
            </a:r>
            <a:endParaRPr lang="en-US" u="sng" dirty="0"/>
          </a:p>
        </p:txBody>
      </p:sp>
      <p:pic>
        <p:nvPicPr>
          <p:cNvPr id="17410" name="Picture 2" descr="C:\Users\WillRiddle\Desktop\Leaf-Ve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56483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4495800" cy="5105400"/>
          </a:xfrm>
        </p:spPr>
        <p:txBody>
          <a:bodyPr/>
          <a:lstStyle/>
          <a:p>
            <a:r>
              <a:rPr lang="en-US" dirty="0" smtClean="0"/>
              <a:t>The type of leaf </a:t>
            </a:r>
            <a:r>
              <a:rPr lang="en-US" i="1" u="sng" dirty="0" smtClean="0"/>
              <a:t>blade</a:t>
            </a:r>
            <a:r>
              <a:rPr lang="en-US" dirty="0" smtClean="0"/>
              <a:t> can also be used in plant identification</a:t>
            </a:r>
          </a:p>
          <a:p>
            <a:pPr lvl="1"/>
            <a:r>
              <a:rPr lang="en-US" u="sng" dirty="0" smtClean="0"/>
              <a:t>Simple</a:t>
            </a:r>
            <a:r>
              <a:rPr lang="en-US" dirty="0" smtClean="0"/>
              <a:t> leaf</a:t>
            </a:r>
          </a:p>
          <a:p>
            <a:pPr lvl="1"/>
            <a:r>
              <a:rPr lang="en-US" u="sng" dirty="0" smtClean="0"/>
              <a:t>Compound</a:t>
            </a:r>
            <a:r>
              <a:rPr lang="en-US" dirty="0" smtClean="0"/>
              <a:t> leaf</a:t>
            </a:r>
          </a:p>
          <a:p>
            <a:r>
              <a:rPr lang="en-US" dirty="0" smtClean="0"/>
              <a:t>The blade is different if the plant is a monocot or a dicot</a:t>
            </a:r>
          </a:p>
          <a:p>
            <a:pPr lvl="1"/>
            <a:r>
              <a:rPr lang="en-US" dirty="0" smtClean="0"/>
              <a:t>Monocots are single thin blade, parallel veins</a:t>
            </a:r>
          </a:p>
          <a:p>
            <a:pPr lvl="1"/>
            <a:r>
              <a:rPr lang="en-US" dirty="0" smtClean="0"/>
              <a:t>Dicots are branching veins with larger blades</a:t>
            </a:r>
          </a:p>
        </p:txBody>
      </p:sp>
      <p:pic>
        <p:nvPicPr>
          <p:cNvPr id="4098" name="Picture 2" descr="C:\Users\WillRiddle\Desktop\compound 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66" y="228600"/>
            <a:ext cx="308272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Riddle\Desktop\monocot dicot 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57" y="3733800"/>
            <a:ext cx="3545747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Plantae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Botany: the scientific study of plant structures and processes</a:t>
            </a:r>
          </a:p>
          <a:p>
            <a:r>
              <a:rPr lang="en-US" dirty="0" smtClean="0"/>
              <a:t>Horticulture: the cultivation of plants, especially gardening and edible plants</a:t>
            </a:r>
          </a:p>
          <a:p>
            <a:r>
              <a:rPr lang="en-US" dirty="0" smtClean="0"/>
              <a:t>Arborist: a tree doctor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Leaf edges can also be used.</a:t>
            </a:r>
          </a:p>
          <a:p>
            <a:pPr lvl="1"/>
            <a:r>
              <a:rPr lang="en-US" dirty="0"/>
              <a:t>Smooth</a:t>
            </a:r>
          </a:p>
          <a:p>
            <a:pPr lvl="1"/>
            <a:r>
              <a:rPr lang="en-US" dirty="0"/>
              <a:t>Serrated</a:t>
            </a:r>
          </a:p>
          <a:p>
            <a:endParaRPr lang="en-US" dirty="0"/>
          </a:p>
        </p:txBody>
      </p:sp>
      <p:pic>
        <p:nvPicPr>
          <p:cNvPr id="5123" name="Picture 3" descr="C:\Users\WillRiddle\Desktop\leaf e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4" y="780313"/>
            <a:ext cx="6987915" cy="52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WillRiddle\Desktop\011-leaf-marg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7104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1926439"/>
          </a:xfrm>
        </p:spPr>
        <p:txBody>
          <a:bodyPr/>
          <a:lstStyle/>
          <a:p>
            <a:r>
              <a:rPr lang="en-US" dirty="0" smtClean="0"/>
              <a:t>3 main types of leaf arrangement</a:t>
            </a:r>
          </a:p>
          <a:p>
            <a:pPr lvl="1"/>
            <a:r>
              <a:rPr lang="en-US" dirty="0" smtClean="0"/>
              <a:t>Alternate</a:t>
            </a:r>
          </a:p>
          <a:p>
            <a:pPr lvl="1"/>
            <a:r>
              <a:rPr lang="en-US" dirty="0" smtClean="0"/>
              <a:t>Opposite</a:t>
            </a:r>
          </a:p>
          <a:p>
            <a:pPr lvl="1"/>
            <a:r>
              <a:rPr lang="en-US" dirty="0" smtClean="0"/>
              <a:t>Whorled  (windmill or pinwheel pattern)</a:t>
            </a:r>
            <a:endParaRPr lang="en-US" dirty="0"/>
          </a:p>
        </p:txBody>
      </p:sp>
      <p:pic>
        <p:nvPicPr>
          <p:cNvPr id="15362" name="Picture 2" descr="C:\Users\WillRiddle\Desktop\leafarrangem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105400" cy="26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Users\WillRiddle\Desktop\leaf s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467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Openings: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Openings in the leaf permit water that has been drawn up through the stem, to exit the leaf through </a:t>
            </a:r>
            <a:r>
              <a:rPr lang="en-US" b="1" i="1" u="sng" dirty="0" smtClean="0"/>
              <a:t>transpiration</a:t>
            </a:r>
          </a:p>
          <a:p>
            <a:r>
              <a:rPr lang="en-US" u="sng" dirty="0" smtClean="0"/>
              <a:t>Stomata</a:t>
            </a:r>
            <a:r>
              <a:rPr lang="en-US" dirty="0" smtClean="0"/>
              <a:t> also permit gas exchange—CO2 in and O2 out; </a:t>
            </a:r>
            <a:r>
              <a:rPr lang="en-US" u="sng" dirty="0" smtClean="0"/>
              <a:t>guard cells </a:t>
            </a:r>
            <a:r>
              <a:rPr lang="en-US" dirty="0" smtClean="0"/>
              <a:t>use energy to open and close the stomata 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epidermis</a:t>
            </a:r>
            <a:r>
              <a:rPr lang="en-US" dirty="0" smtClean="0"/>
              <a:t> is waxy; it protects the leaf’s parts, and prevents the loss of too much water or air</a:t>
            </a:r>
            <a:endParaRPr lang="en-US" dirty="0"/>
          </a:p>
        </p:txBody>
      </p:sp>
      <p:pic>
        <p:nvPicPr>
          <p:cNvPr id="23554" name="Picture 2" descr="C:\Users\WillRiddle\Desktop\stoma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7794" y="532606"/>
            <a:ext cx="243205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WillRiddle\Desktop\stom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9" y="49530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Photosynthesis: Making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/>
          <a:lstStyle/>
          <a:p>
            <a:r>
              <a:rPr lang="en-US" dirty="0" smtClean="0"/>
              <a:t>Water + Light + CO2 </a:t>
            </a:r>
            <a:r>
              <a:rPr lang="en-US" dirty="0" smtClean="0">
                <a:sym typeface="Wingdings" panose="05000000000000000000" pitchFamily="2" charset="2"/>
              </a:rPr>
              <a:t> Sugar + Oxygen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Occurs because of chlorophyll in the chloroplasts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 the upper layer of the leaf (the </a:t>
            </a:r>
            <a:r>
              <a:rPr lang="en-US" u="sng" dirty="0" smtClean="0">
                <a:sym typeface="Wingdings" panose="05000000000000000000" pitchFamily="2" charset="2"/>
              </a:rPr>
              <a:t>palisade layer</a:t>
            </a:r>
            <a:r>
              <a:rPr lang="en-US" dirty="0" smtClean="0">
                <a:sym typeface="Wingdings" panose="05000000000000000000" pitchFamily="2" charset="2"/>
              </a:rPr>
              <a:t>), there are lots of cells with many chloroplasts; these float and angle towards the sun as it rises and sets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 the lower layer of the leaf (the </a:t>
            </a:r>
            <a:r>
              <a:rPr lang="en-US" u="sng" dirty="0" smtClean="0">
                <a:sym typeface="Wingdings" panose="05000000000000000000" pitchFamily="2" charset="2"/>
              </a:rPr>
              <a:t>spongy mesophyll</a:t>
            </a:r>
            <a:r>
              <a:rPr lang="en-US" dirty="0" smtClean="0">
                <a:sym typeface="Wingdings" panose="05000000000000000000" pitchFamily="2" charset="2"/>
              </a:rPr>
              <a:t>), there are more spaces for air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of a Leaf</a:t>
            </a:r>
            <a:endParaRPr lang="en-US" dirty="0"/>
          </a:p>
        </p:txBody>
      </p:sp>
      <p:pic>
        <p:nvPicPr>
          <p:cNvPr id="14339" name="Picture 3" descr="C:\Users\WillRiddle\Desktop\leaf sec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3011"/>
            <a:ext cx="4572000" cy="48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illRiddle\Desktop\photosynthesis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2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Circulation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696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Growth depends on supply of water and oxygen (temperature and light)</a:t>
            </a:r>
          </a:p>
          <a:p>
            <a:r>
              <a:rPr lang="en-US" u="sng" dirty="0"/>
              <a:t>Roots</a:t>
            </a:r>
            <a:r>
              <a:rPr lang="en-US" dirty="0"/>
              <a:t> absorb water from the soil, through osmosis</a:t>
            </a:r>
          </a:p>
          <a:p>
            <a:r>
              <a:rPr lang="en-US" b="1" u="sng" dirty="0"/>
              <a:t>Root pressure </a:t>
            </a:r>
            <a:r>
              <a:rPr lang="en-US" dirty="0"/>
              <a:t>causes water to climb </a:t>
            </a:r>
            <a:r>
              <a:rPr lang="en-US" dirty="0" smtClean="0"/>
              <a:t>the </a:t>
            </a:r>
            <a:r>
              <a:rPr lang="en-US" u="sng" dirty="0" smtClean="0"/>
              <a:t>stem</a:t>
            </a:r>
            <a:r>
              <a:rPr lang="en-US" dirty="0" smtClean="0"/>
              <a:t> </a:t>
            </a:r>
            <a:r>
              <a:rPr lang="en-US" dirty="0"/>
              <a:t>through the xylem vein</a:t>
            </a:r>
          </a:p>
          <a:p>
            <a:r>
              <a:rPr lang="en-US" b="1" u="sng" dirty="0"/>
              <a:t>Capillarity</a:t>
            </a:r>
            <a:r>
              <a:rPr lang="en-US" dirty="0"/>
              <a:t> also helps water to rise (adhesion of water molecules inside a thin diameter</a:t>
            </a:r>
            <a:r>
              <a:rPr lang="en-US" dirty="0" smtClean="0"/>
              <a:t>) as vapor exits the </a:t>
            </a:r>
            <a:r>
              <a:rPr lang="en-US" u="sng" dirty="0" smtClean="0"/>
              <a:t>leaf</a:t>
            </a:r>
            <a:endParaRPr lang="en-US" u="sng" dirty="0"/>
          </a:p>
          <a:p>
            <a:endParaRPr lang="en-US" dirty="0"/>
          </a:p>
          <a:p>
            <a:r>
              <a:rPr lang="en-US" b="1" u="sng" dirty="0"/>
              <a:t>Transpiration-Cohesion Theory </a:t>
            </a:r>
            <a:r>
              <a:rPr lang="en-US" dirty="0"/>
              <a:t>currently says that water is pulled upwards as well.</a:t>
            </a:r>
          </a:p>
          <a:p>
            <a:pPr lvl="1"/>
            <a:r>
              <a:rPr lang="en-US" b="1" dirty="0"/>
              <a:t>Transpiration </a:t>
            </a:r>
            <a:r>
              <a:rPr lang="en-US" dirty="0"/>
              <a:t>occurs as leaves open and water evaporates into the atmosphere</a:t>
            </a:r>
          </a:p>
          <a:p>
            <a:pPr lvl="1"/>
            <a:r>
              <a:rPr lang="en-US" b="1" dirty="0"/>
              <a:t>Cohesion</a:t>
            </a:r>
            <a:r>
              <a:rPr lang="en-US" dirty="0"/>
              <a:t> between water molecules pulls the water column up toward the leaves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Sexually Reproducing (</a:t>
            </a:r>
            <a:r>
              <a:rPr lang="en-US" b="1" dirty="0" smtClean="0"/>
              <a:t>pollination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Cells, </a:t>
            </a:r>
            <a:r>
              <a:rPr lang="en-US" b="1" dirty="0" smtClean="0"/>
              <a:t>vascular tissues</a:t>
            </a:r>
            <a:r>
              <a:rPr lang="en-US" dirty="0" smtClean="0"/>
              <a:t>, organs, systems</a:t>
            </a:r>
          </a:p>
          <a:p>
            <a:r>
              <a:rPr lang="en-US" dirty="0" smtClean="0"/>
              <a:t>Roots, stems, leaves</a:t>
            </a:r>
          </a:p>
          <a:p>
            <a:r>
              <a:rPr lang="en-US" dirty="0" smtClean="0"/>
              <a:t>Cell Walls (cellulose)</a:t>
            </a:r>
          </a:p>
          <a:p>
            <a:r>
              <a:rPr lang="en-US" dirty="0" smtClean="0"/>
              <a:t>Photosynthesis/Green (pigments, </a:t>
            </a:r>
            <a:r>
              <a:rPr lang="en-US" b="1" dirty="0" smtClean="0"/>
              <a:t>plastids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Producers (</a:t>
            </a:r>
            <a:r>
              <a:rPr lang="en-US" b="1" dirty="0" smtClean="0"/>
              <a:t>autotrophic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Turgor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125112" cy="4051437"/>
          </a:xfrm>
        </p:spPr>
        <p:txBody>
          <a:bodyPr/>
          <a:lstStyle/>
          <a:p>
            <a:r>
              <a:rPr lang="en-US" dirty="0" smtClean="0"/>
              <a:t>Cell vacuoles swell with water, exerting pressure on cell walls</a:t>
            </a:r>
          </a:p>
          <a:p>
            <a:r>
              <a:rPr lang="en-US" dirty="0" smtClean="0"/>
              <a:t>Cell walls made of </a:t>
            </a:r>
            <a:r>
              <a:rPr lang="en-US" u="sng" dirty="0" smtClean="0"/>
              <a:t>cellulose</a:t>
            </a:r>
            <a:r>
              <a:rPr lang="en-US" dirty="0" smtClean="0"/>
              <a:t> packed inside the stem provide stiffness to the whole plant</a:t>
            </a:r>
          </a:p>
          <a:p>
            <a:r>
              <a:rPr lang="en-US" dirty="0" smtClean="0"/>
              <a:t>Watery cells on the inside of the stem are </a:t>
            </a:r>
            <a:r>
              <a:rPr lang="en-US" u="sng" dirty="0" smtClean="0"/>
              <a:t>ground tissue</a:t>
            </a:r>
            <a:endParaRPr lang="en-US" u="sng" dirty="0"/>
          </a:p>
        </p:txBody>
      </p:sp>
      <p:pic>
        <p:nvPicPr>
          <p:cNvPr id="4" name="Picture 3" descr="C:\Users\WillRiddle\Desktop\plant 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3563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dirty="0" smtClean="0"/>
              <a:t>Nastic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125112" cy="3276600"/>
          </a:xfrm>
        </p:spPr>
        <p:txBody>
          <a:bodyPr/>
          <a:lstStyle/>
          <a:p>
            <a:r>
              <a:rPr lang="en-US" dirty="0" smtClean="0"/>
              <a:t>Similar to “reflexes”</a:t>
            </a:r>
          </a:p>
          <a:p>
            <a:r>
              <a:rPr lang="en-US" dirty="0" smtClean="0"/>
              <a:t>Plant movements that can go back and forth</a:t>
            </a:r>
          </a:p>
          <a:p>
            <a:pPr lvl="1"/>
            <a:r>
              <a:rPr lang="en-US" dirty="0" smtClean="0"/>
              <a:t>Ex. Blooms opening and closing with the sun</a:t>
            </a:r>
          </a:p>
          <a:p>
            <a:pPr lvl="1"/>
            <a:r>
              <a:rPr lang="en-US" dirty="0" smtClean="0"/>
              <a:t>Venus fly traps</a:t>
            </a:r>
          </a:p>
          <a:p>
            <a:pPr lvl="1"/>
            <a:r>
              <a:rPr lang="en-US" dirty="0" smtClean="0"/>
              <a:t>Plants that close to the touch</a:t>
            </a:r>
          </a:p>
          <a:p>
            <a:r>
              <a:rPr lang="en-US" dirty="0" smtClean="0"/>
              <a:t>Occur as turgor pressure is lost or gained in certain cells </a:t>
            </a:r>
          </a:p>
        </p:txBody>
      </p:sp>
      <p:pic>
        <p:nvPicPr>
          <p:cNvPr id="11266" name="Picture 2" descr="C:\Users\WillRiddle\Desktop\nasticmov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4" y="4343400"/>
            <a:ext cx="5045175" cy="20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generates the sugar needed for the plant to grow</a:t>
            </a:r>
          </a:p>
          <a:p>
            <a:r>
              <a:rPr lang="en-US" dirty="0" smtClean="0"/>
              <a:t>Must be translocated to new parts of the plant through the phloem vessels</a:t>
            </a:r>
          </a:p>
          <a:p>
            <a:r>
              <a:rPr lang="en-US" dirty="0" smtClean="0"/>
              <a:t>Does this through water circulation, osmosis, and pressure changes</a:t>
            </a:r>
          </a:p>
          <a:p>
            <a:pPr lvl="1"/>
            <a:r>
              <a:rPr lang="en-US" dirty="0" smtClean="0"/>
              <a:t>Can go upwards to be stored in fruit/flower</a:t>
            </a:r>
          </a:p>
          <a:p>
            <a:pPr lvl="1"/>
            <a:r>
              <a:rPr lang="en-US" dirty="0" smtClean="0"/>
              <a:t>Can go downwards to root tips, meristematic areas</a:t>
            </a:r>
          </a:p>
        </p:txBody>
      </p:sp>
    </p:spTree>
    <p:extLst>
      <p:ext uri="{BB962C8B-B14F-4D97-AF65-F5344CB8AC3E}">
        <p14:creationId xmlns:p14="http://schemas.microsoft.com/office/powerpoint/2010/main" val="32431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Supply and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absorb nitrogen, phosphorous, potassium, and other inorganic substances from the soil</a:t>
            </a:r>
          </a:p>
          <a:p>
            <a:pPr lvl="1"/>
            <a:r>
              <a:rPr lang="en-US" dirty="0" smtClean="0"/>
              <a:t>They use these in processes and substances they need</a:t>
            </a:r>
          </a:p>
          <a:p>
            <a:pPr lvl="1"/>
            <a:r>
              <a:rPr lang="en-US" dirty="0" smtClean="0"/>
              <a:t>These minerals are dissolved in water</a:t>
            </a:r>
          </a:p>
          <a:p>
            <a:r>
              <a:rPr lang="en-US" dirty="0" smtClean="0"/>
              <a:t>Absorption requires oxygen for active transport—minerals have to be pumped across the root membranes</a:t>
            </a:r>
          </a:p>
          <a:p>
            <a:r>
              <a:rPr lang="en-US" dirty="0" smtClean="0"/>
              <a:t>Fertilizer, manure/mulch, and crop rotation can replenish nutrients in the soil that have been used up by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stimuli affect the amount of </a:t>
            </a:r>
            <a:r>
              <a:rPr lang="en-US" b="1" i="1" u="sng" dirty="0"/>
              <a:t>auxin</a:t>
            </a:r>
            <a:r>
              <a:rPr lang="en-US" dirty="0"/>
              <a:t> or growth </a:t>
            </a:r>
            <a:r>
              <a:rPr lang="en-US" dirty="0" smtClean="0"/>
              <a:t>hormone</a:t>
            </a:r>
          </a:p>
          <a:p>
            <a:r>
              <a:rPr lang="en-US" dirty="0" smtClean="0"/>
              <a:t>Auxins increase the </a:t>
            </a:r>
            <a:r>
              <a:rPr lang="en-US" dirty="0"/>
              <a:t>size and number of cells in certain spots.  </a:t>
            </a:r>
            <a:endParaRPr lang="en-US" dirty="0" smtClean="0"/>
          </a:p>
          <a:p>
            <a:r>
              <a:rPr lang="en-US" dirty="0" smtClean="0"/>
              <a:t>Overgrowth in an area makes </a:t>
            </a:r>
            <a:r>
              <a:rPr lang="en-US" dirty="0"/>
              <a:t>the stem bend or curve.</a:t>
            </a:r>
          </a:p>
          <a:p>
            <a:r>
              <a:rPr lang="en-US" dirty="0"/>
              <a:t>Auxin collects in root tips and buds; if these are cut off, the plant will stop growing. Cells will not </a:t>
            </a:r>
            <a:r>
              <a:rPr lang="en-US" dirty="0" smtClean="0"/>
              <a:t>elongate.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llRiddle\Desktop\aux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496887"/>
            <a:ext cx="4438650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WillRiddle\Desktop\auxintechn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5850"/>
            <a:ext cx="5984647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Tropisms</a:t>
            </a:r>
            <a:r>
              <a:rPr lang="en-US" dirty="0" smtClean="0"/>
              <a:t> are different kinds of growth patterns that occur in response to auxins collecting in certain areas</a:t>
            </a:r>
          </a:p>
          <a:p>
            <a:pPr lvl="1"/>
            <a:r>
              <a:rPr lang="en-US" dirty="0" smtClean="0"/>
              <a:t>Positive phototropism: growth towards light</a:t>
            </a:r>
          </a:p>
          <a:p>
            <a:pPr lvl="1"/>
            <a:r>
              <a:rPr lang="en-US" dirty="0" smtClean="0"/>
              <a:t>Negative phototropism: growth away from light</a:t>
            </a:r>
          </a:p>
          <a:p>
            <a:pPr lvl="1"/>
            <a:r>
              <a:rPr lang="en-US" dirty="0" smtClean="0"/>
              <a:t>Gravitropism: growth towards the ground</a:t>
            </a:r>
          </a:p>
          <a:p>
            <a:pPr lvl="1"/>
            <a:r>
              <a:rPr lang="en-US" dirty="0" err="1" smtClean="0"/>
              <a:t>Thigmotropism</a:t>
            </a:r>
            <a:r>
              <a:rPr lang="en-US" dirty="0" smtClean="0"/>
              <a:t>: growth towards touch/stakes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llRiddle\Desktop\tropis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37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Auxins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Auxins are naturally found in plant cells, and vary from plant to plant.</a:t>
            </a:r>
          </a:p>
          <a:p>
            <a:r>
              <a:rPr lang="en-US" dirty="0" smtClean="0"/>
              <a:t>Synthetic auxins are used to help ripen fruits, or force bud/flower production.  Some encourage more elongation.</a:t>
            </a:r>
          </a:p>
          <a:p>
            <a:r>
              <a:rPr lang="en-US" dirty="0" smtClean="0"/>
              <a:t>Some are used to inhibit budding or growth.  Some induce dormancy.</a:t>
            </a:r>
          </a:p>
          <a:p>
            <a:r>
              <a:rPr lang="en-US" dirty="0" smtClean="0"/>
              <a:t>Some are used as selective weed/plant killers.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 Seeded, Vascular (</a:t>
            </a:r>
            <a:r>
              <a:rPr lang="en-US" dirty="0" err="1" smtClean="0"/>
              <a:t>Tissued</a:t>
            </a:r>
            <a:r>
              <a:rPr lang="en-US" dirty="0" smtClean="0"/>
              <a:t>) Plants</a:t>
            </a:r>
          </a:p>
          <a:p>
            <a:pPr lvl="1"/>
            <a:r>
              <a:rPr lang="en-US" dirty="0" smtClean="0"/>
              <a:t>Most plants</a:t>
            </a:r>
          </a:p>
          <a:p>
            <a:pPr lvl="1"/>
            <a:r>
              <a:rPr lang="en-US" dirty="0" smtClean="0"/>
              <a:t>Angiosperms (flowering plants/trees)</a:t>
            </a:r>
          </a:p>
          <a:p>
            <a:pPr lvl="2"/>
            <a:r>
              <a:rPr lang="en-US" dirty="0" smtClean="0"/>
              <a:t>Monocots and dicots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ymnosperms (non-flowering plants)</a:t>
            </a:r>
          </a:p>
          <a:p>
            <a:pPr lvl="2"/>
            <a:r>
              <a:rPr lang="en-US" dirty="0" smtClean="0"/>
              <a:t>conifers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  Seedless, Vascular Plants</a:t>
            </a:r>
          </a:p>
          <a:p>
            <a:pPr lvl="1"/>
            <a:r>
              <a:rPr lang="en-US" dirty="0" smtClean="0"/>
              <a:t>Ferns</a:t>
            </a:r>
          </a:p>
          <a:p>
            <a:r>
              <a:rPr lang="en-US" dirty="0" smtClean="0"/>
              <a:t>3.  Seedless, Non-Vascular Plants</a:t>
            </a:r>
          </a:p>
          <a:p>
            <a:pPr lvl="1"/>
            <a:r>
              <a:rPr lang="en-US" dirty="0" smtClean="0"/>
              <a:t>Mosses</a:t>
            </a:r>
          </a:p>
          <a:p>
            <a:pPr lvl="1"/>
            <a:endParaRPr lang="en-US" dirty="0"/>
          </a:p>
          <a:p>
            <a:r>
              <a:rPr lang="en-US" dirty="0" smtClean="0"/>
              <a:t>Lichens, algae, fungi are NOT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7117178" cy="1468800"/>
          </a:xfrm>
        </p:spPr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4114800"/>
            <a:ext cx="7117178" cy="860400"/>
          </a:xfrm>
        </p:spPr>
        <p:txBody>
          <a:bodyPr/>
          <a:lstStyle/>
          <a:p>
            <a:r>
              <a:rPr lang="en-US" dirty="0" smtClean="0"/>
              <a:t>How water and nutrients come into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600200"/>
            <a:ext cx="7125112" cy="1545439"/>
          </a:xfrm>
        </p:spPr>
        <p:txBody>
          <a:bodyPr/>
          <a:lstStyle/>
          <a:p>
            <a:r>
              <a:rPr lang="en-US" dirty="0" smtClean="0"/>
              <a:t>Keep plant anchored, not moving</a:t>
            </a:r>
          </a:p>
          <a:p>
            <a:r>
              <a:rPr lang="en-US" dirty="0" smtClean="0"/>
              <a:t>Absorb water, air, chemicals, and nutrients to stem</a:t>
            </a:r>
            <a:endParaRPr lang="en-US" dirty="0"/>
          </a:p>
        </p:txBody>
      </p:sp>
      <p:pic>
        <p:nvPicPr>
          <p:cNvPr id="20482" name="Picture 2" descr="C:\Users\WillRiddle\Desktop\root cross 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810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Systems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Taproot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2182811"/>
          </a:xfrm>
        </p:spPr>
        <p:txBody>
          <a:bodyPr/>
          <a:lstStyle/>
          <a:p>
            <a:r>
              <a:rPr lang="en-US" dirty="0" smtClean="0"/>
              <a:t>One larger root with many fibers</a:t>
            </a:r>
          </a:p>
          <a:p>
            <a:r>
              <a:rPr lang="en-US" dirty="0" smtClean="0"/>
              <a:t>Ex. Dandelions</a:t>
            </a:r>
          </a:p>
          <a:p>
            <a:r>
              <a:rPr lang="en-US" dirty="0" smtClean="0"/>
              <a:t>Carrots, Potatoes, Beets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Fibrous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1878011"/>
          </a:xfrm>
        </p:spPr>
        <p:txBody>
          <a:bodyPr/>
          <a:lstStyle/>
          <a:p>
            <a:r>
              <a:rPr lang="en-US" dirty="0" smtClean="0"/>
              <a:t>Generally equal sized fibers</a:t>
            </a:r>
          </a:p>
          <a:p>
            <a:r>
              <a:rPr lang="en-US" dirty="0" smtClean="0"/>
              <a:t>Ex. Grass</a:t>
            </a:r>
            <a:endParaRPr lang="en-US" dirty="0"/>
          </a:p>
        </p:txBody>
      </p:sp>
      <p:pic>
        <p:nvPicPr>
          <p:cNvPr id="21506" name="Picture 2" descr="C:\Users\WillRiddle\Desktop\fibr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4381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WillRiddle\Desktop\2daeb22150d77f6cd6e4cd39edc51f04--botany-carr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12395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71600"/>
            <a:ext cx="5791200" cy="4876800"/>
          </a:xfrm>
        </p:spPr>
        <p:txBody>
          <a:bodyPr/>
          <a:lstStyle/>
          <a:p>
            <a:r>
              <a:rPr lang="en-US" dirty="0" smtClean="0"/>
              <a:t>The tip of the root is the part that grows</a:t>
            </a:r>
          </a:p>
          <a:p>
            <a:r>
              <a:rPr lang="en-US" dirty="0" smtClean="0"/>
              <a:t>If it is cut off, the plant will not grow again</a:t>
            </a:r>
          </a:p>
          <a:p>
            <a:r>
              <a:rPr lang="en-US" dirty="0" smtClean="0"/>
              <a:t>The very tip is deadened cells which protect the root as it pokes downward</a:t>
            </a:r>
          </a:p>
          <a:p>
            <a:r>
              <a:rPr lang="en-US" dirty="0" smtClean="0"/>
              <a:t>Cells just behind the tip undergo mitosis and then elongate (the </a:t>
            </a:r>
            <a:r>
              <a:rPr lang="en-US" b="1" u="sng" dirty="0" smtClean="0"/>
              <a:t>meristematic</a:t>
            </a:r>
            <a:r>
              <a:rPr lang="en-US" dirty="0" smtClean="0"/>
              <a:t> region/</a:t>
            </a:r>
            <a:r>
              <a:rPr lang="en-US" b="1" u="sng" dirty="0" smtClean="0"/>
              <a:t>elongatio</a:t>
            </a:r>
            <a:r>
              <a:rPr lang="en-US" dirty="0" smtClean="0"/>
              <a:t>n regions)</a:t>
            </a:r>
          </a:p>
          <a:p>
            <a:endParaRPr lang="en-US" dirty="0"/>
          </a:p>
          <a:p>
            <a:r>
              <a:rPr lang="en-US" b="1" dirty="0" smtClean="0"/>
              <a:t>Root hairs </a:t>
            </a:r>
            <a:r>
              <a:rPr lang="en-US" dirty="0" smtClean="0"/>
              <a:t>are important because they penetrate between soil particles and get water that would normally be out of reach for the root</a:t>
            </a:r>
            <a:endParaRPr lang="en-US" dirty="0"/>
          </a:p>
        </p:txBody>
      </p:sp>
      <p:pic>
        <p:nvPicPr>
          <p:cNvPr id="1026" name="Picture 2" descr="C:\Users\WillRiddle\Desktop\root t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18" y="1219200"/>
            <a:ext cx="27986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14600"/>
            <a:ext cx="7086600" cy="1468800"/>
          </a:xfrm>
        </p:spPr>
        <p:txBody>
          <a:bodyPr/>
          <a:lstStyle/>
          <a:p>
            <a:r>
              <a:rPr lang="en-US" dirty="0" smtClean="0"/>
              <a:t>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117178" cy="860400"/>
          </a:xfrm>
        </p:spPr>
        <p:txBody>
          <a:bodyPr/>
          <a:lstStyle/>
          <a:p>
            <a:r>
              <a:rPr lang="en-US" dirty="0" smtClean="0"/>
              <a:t>How food and water are transported throughout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591</TotalTime>
  <Words>1216</Words>
  <Application>Microsoft Office PowerPoint</Application>
  <PresentationFormat>On-screen Show (4:3)</PresentationFormat>
  <Paragraphs>164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Autumn</vt:lpstr>
      <vt:lpstr>Plants: Leaves, Roots, Stems</vt:lpstr>
      <vt:lpstr>Kingdom Plantae</vt:lpstr>
      <vt:lpstr>Properties of Plants</vt:lpstr>
      <vt:lpstr>THREE Types of Plants</vt:lpstr>
      <vt:lpstr>Roots</vt:lpstr>
      <vt:lpstr>Roots</vt:lpstr>
      <vt:lpstr>Root Systems</vt:lpstr>
      <vt:lpstr>Root tips</vt:lpstr>
      <vt:lpstr>Stems</vt:lpstr>
      <vt:lpstr>Stems</vt:lpstr>
      <vt:lpstr>Herbaceous v. Woody Stems</vt:lpstr>
      <vt:lpstr>Xylem &amp; Phloem</vt:lpstr>
      <vt:lpstr>Cross-Section of a Stem</vt:lpstr>
      <vt:lpstr>Monocot Stem</vt:lpstr>
      <vt:lpstr>Tree Trunks</vt:lpstr>
      <vt:lpstr>Woody Stem</vt:lpstr>
      <vt:lpstr>Leaves</vt:lpstr>
      <vt:lpstr>Veins</vt:lpstr>
      <vt:lpstr>Leaf Shape</vt:lpstr>
      <vt:lpstr>Leaf Edges</vt:lpstr>
      <vt:lpstr>PowerPoint Presentation</vt:lpstr>
      <vt:lpstr>Leaf Arrangement</vt:lpstr>
      <vt:lpstr>Dermal tissues</vt:lpstr>
      <vt:lpstr>Leaf Openings: Respiration</vt:lpstr>
      <vt:lpstr>Photosynthesis: Making Food</vt:lpstr>
      <vt:lpstr>Cross-Section of a Leaf</vt:lpstr>
      <vt:lpstr>PowerPoint Presentation</vt:lpstr>
      <vt:lpstr>Growth</vt:lpstr>
      <vt:lpstr>Water Circulation</vt:lpstr>
      <vt:lpstr>Turgor Pressure</vt:lpstr>
      <vt:lpstr>Nastic Movements</vt:lpstr>
      <vt:lpstr>Flow of Food</vt:lpstr>
      <vt:lpstr>Mineral Supply and Flow</vt:lpstr>
      <vt:lpstr>Auxins</vt:lpstr>
      <vt:lpstr>PowerPoint Presentation</vt:lpstr>
      <vt:lpstr>Tropisms</vt:lpstr>
      <vt:lpstr>PowerPoint Presentation</vt:lpstr>
      <vt:lpstr>Synthetic Auxins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WillRiddle</dc:creator>
  <cp:lastModifiedBy>WillRiddle</cp:lastModifiedBy>
  <cp:revision>49</cp:revision>
  <dcterms:created xsi:type="dcterms:W3CDTF">2017-11-20T05:22:00Z</dcterms:created>
  <dcterms:modified xsi:type="dcterms:W3CDTF">2018-01-12T23:38:33Z</dcterms:modified>
</cp:coreProperties>
</file>