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307" r:id="rId5"/>
    <p:sldId id="260" r:id="rId6"/>
    <p:sldId id="277" r:id="rId7"/>
    <p:sldId id="301" r:id="rId8"/>
    <p:sldId id="278" r:id="rId9"/>
    <p:sldId id="308" r:id="rId10"/>
    <p:sldId id="283" r:id="rId11"/>
    <p:sldId id="279" r:id="rId12"/>
    <p:sldId id="318" r:id="rId13"/>
    <p:sldId id="280" r:id="rId14"/>
    <p:sldId id="319" r:id="rId15"/>
    <p:sldId id="309" r:id="rId16"/>
    <p:sldId id="282" r:id="rId17"/>
    <p:sldId id="284" r:id="rId18"/>
    <p:sldId id="286" r:id="rId19"/>
    <p:sldId id="287" r:id="rId20"/>
    <p:sldId id="304" r:id="rId21"/>
    <p:sldId id="311" r:id="rId22"/>
    <p:sldId id="310" r:id="rId23"/>
    <p:sldId id="320" r:id="rId24"/>
    <p:sldId id="302" r:id="rId25"/>
    <p:sldId id="297" r:id="rId26"/>
    <p:sldId id="312" r:id="rId27"/>
    <p:sldId id="288" r:id="rId28"/>
    <p:sldId id="290" r:id="rId29"/>
    <p:sldId id="285" r:id="rId30"/>
    <p:sldId id="291" r:id="rId31"/>
    <p:sldId id="292" r:id="rId32"/>
    <p:sldId id="298" r:id="rId33"/>
    <p:sldId id="313" r:id="rId34"/>
    <p:sldId id="295" r:id="rId35"/>
    <p:sldId id="314" r:id="rId36"/>
    <p:sldId id="315" r:id="rId37"/>
    <p:sldId id="293" r:id="rId38"/>
    <p:sldId id="316" r:id="rId39"/>
    <p:sldId id="300" r:id="rId40"/>
    <p:sldId id="294" r:id="rId41"/>
    <p:sldId id="306" r:id="rId42"/>
    <p:sldId id="296" r:id="rId43"/>
    <p:sldId id="305" r:id="rId44"/>
    <p:sldId id="31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BCDCF2-DC2F-4DCC-9142-D1572BDE5DA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P1EAYLhOs" TargetMode="External"/><Relationship Id="rId2" Type="http://schemas.openxmlformats.org/officeDocument/2006/relationships/hyperlink" Target="https://www.youtube.com/watch?v=oHMmtqKgs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KGm3CXBCG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BODY!!!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Last Unit…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3247"/>
            <a:ext cx="4511040" cy="5757372"/>
          </a:xfrm>
        </p:spPr>
        <p:txBody>
          <a:bodyPr/>
          <a:lstStyle/>
          <a:p>
            <a:r>
              <a:rPr lang="en-US" dirty="0" smtClean="0"/>
              <a:t>Platelets are responsible for</a:t>
            </a:r>
            <a:r>
              <a:rPr lang="en-US" u="sng" dirty="0" smtClean="0"/>
              <a:t> clotting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also constrict the blood vessels to reduce blood flow.</a:t>
            </a:r>
          </a:p>
          <a:p>
            <a:endParaRPr lang="en-US" dirty="0" smtClean="0"/>
          </a:p>
          <a:p>
            <a:r>
              <a:rPr lang="en-US" dirty="0" smtClean="0"/>
              <a:t>Small, disc-shaped cells</a:t>
            </a:r>
          </a:p>
          <a:p>
            <a:r>
              <a:rPr lang="en-US" dirty="0" smtClean="0"/>
              <a:t>Begin to stick to the blood vessel opening, to plug the hole of a wound</a:t>
            </a:r>
          </a:p>
          <a:p>
            <a:r>
              <a:rPr lang="en-US" dirty="0" smtClean="0"/>
              <a:t>Then create a cell that stimulates a fibrous net to patch the wound</a:t>
            </a:r>
          </a:p>
          <a:p>
            <a:r>
              <a:rPr lang="en-US" dirty="0" smtClean="0"/>
              <a:t>Blood cells catch in the net and hold until new skin cells are formed</a:t>
            </a:r>
          </a:p>
          <a:p>
            <a:r>
              <a:rPr lang="en-US" u="sng" dirty="0" smtClean="0"/>
              <a:t>Vitamin K </a:t>
            </a:r>
            <a:r>
              <a:rPr lang="en-US" dirty="0" smtClean="0"/>
              <a:t>is essential for platelet production</a:t>
            </a:r>
          </a:p>
        </p:txBody>
      </p:sp>
      <p:pic>
        <p:nvPicPr>
          <p:cNvPr id="7170" name="Picture 2" descr="C:\Users\Jaime Riddle\Desktop\WC-clot-platelet-RBC-fibri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143000"/>
            <a:ext cx="4608652" cy="35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3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3886200" cy="4842972"/>
          </a:xfrm>
        </p:spPr>
        <p:txBody>
          <a:bodyPr/>
          <a:lstStyle/>
          <a:p>
            <a:r>
              <a:rPr lang="en-US" u="sng" dirty="0" smtClean="0"/>
              <a:t>Erythrocytes:</a:t>
            </a:r>
          </a:p>
          <a:p>
            <a:r>
              <a:rPr lang="en-US" dirty="0" smtClean="0"/>
              <a:t>Red, donut-shaped, carries oxygen</a:t>
            </a:r>
          </a:p>
          <a:p>
            <a:r>
              <a:rPr lang="en-US" dirty="0" smtClean="0"/>
              <a:t>Made in bone marrow</a:t>
            </a:r>
          </a:p>
          <a:p>
            <a:r>
              <a:rPr lang="en-US" u="sng" dirty="0" smtClean="0"/>
              <a:t>Hemoglobin</a:t>
            </a:r>
            <a:r>
              <a:rPr lang="en-US" dirty="0" smtClean="0"/>
              <a:t>—protein that binds/carries the oxygen on the RBC (red in color)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Jaime Riddle\Google Drive\Homeschool Files\blood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52" y="914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9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139440" cy="5071572"/>
          </a:xfrm>
        </p:spPr>
        <p:txBody>
          <a:bodyPr/>
          <a:lstStyle/>
          <a:p>
            <a:r>
              <a:rPr lang="en-US" u="sng" dirty="0"/>
              <a:t>Anemia</a:t>
            </a:r>
            <a:r>
              <a:rPr lang="en-US" dirty="0"/>
              <a:t>—lack of iron, causes low red blood cell count, decreased oxygen in the blood which makes you feel tired all the time</a:t>
            </a:r>
          </a:p>
          <a:p>
            <a:r>
              <a:rPr lang="en-US" dirty="0"/>
              <a:t>Sickle Cell Anemia—red blood cells are not inflated or well-formed so they don’t carry oxygen; often fatal</a:t>
            </a:r>
          </a:p>
          <a:p>
            <a:endParaRPr lang="en-US" dirty="0"/>
          </a:p>
        </p:txBody>
      </p:sp>
      <p:pic>
        <p:nvPicPr>
          <p:cNvPr id="2050" name="Picture 2" descr="C:\Users\WillRiddle\Desktop\300px-Sickle_cel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3434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4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Leukocytes</a:t>
            </a:r>
            <a:r>
              <a:rPr lang="en-US" dirty="0" smtClean="0"/>
              <a:t>: Different kinds of white blood cells</a:t>
            </a:r>
          </a:p>
          <a:p>
            <a:r>
              <a:rPr lang="en-US" dirty="0" smtClean="0"/>
              <a:t>Provide immunity.</a:t>
            </a:r>
          </a:p>
          <a:p>
            <a:r>
              <a:rPr lang="en-US" dirty="0" smtClean="0"/>
              <a:t>Usually large, circular, different shapes</a:t>
            </a:r>
          </a:p>
          <a:p>
            <a:r>
              <a:rPr lang="en-US" dirty="0"/>
              <a:t>Some are manufactured in bone marrow</a:t>
            </a:r>
          </a:p>
          <a:p>
            <a:r>
              <a:rPr lang="en-US" dirty="0"/>
              <a:t>Many are matured in thymus, spleen, tonsils</a:t>
            </a:r>
          </a:p>
          <a:p>
            <a:endParaRPr lang="en-US" dirty="0"/>
          </a:p>
          <a:p>
            <a:r>
              <a:rPr lang="en-US" u="sng" dirty="0"/>
              <a:t>Leukemia</a:t>
            </a:r>
            <a:r>
              <a:rPr lang="en-US" dirty="0"/>
              <a:t> causes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overproduction </a:t>
            </a:r>
            <a:r>
              <a:rPr lang="en-US" dirty="0"/>
              <a:t>of </a:t>
            </a:r>
            <a:r>
              <a:rPr lang="en-US" dirty="0" smtClean="0"/>
              <a:t>immature </a:t>
            </a:r>
          </a:p>
          <a:p>
            <a:r>
              <a:rPr lang="en-US" dirty="0" smtClean="0"/>
              <a:t>white blood cells which fill </a:t>
            </a:r>
          </a:p>
          <a:p>
            <a:r>
              <a:rPr lang="en-US" dirty="0" smtClean="0"/>
              <a:t>the bloodstream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C:\Users\Jaime Riddle\Desktop\WB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5122333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5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virus-Leux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59566" cy="39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llRiddle\Desktop\300px-Acute_leukemia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32951"/>
            <a:ext cx="3169920" cy="36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4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aime Riddle\Desktop\blood cell familyl 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9"/>
            <a:ext cx="8077200" cy="61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>
            <a:normAutofit/>
          </a:bodyPr>
          <a:lstStyle/>
          <a:p>
            <a:r>
              <a:rPr lang="en-US" dirty="0" smtClean="0"/>
              <a:t>Four major kinds: A, B, AB, O</a:t>
            </a:r>
          </a:p>
          <a:p>
            <a:r>
              <a:rPr lang="en-US" dirty="0"/>
              <a:t>Each type can be positive/negative depending on the Rh </a:t>
            </a:r>
            <a:r>
              <a:rPr lang="en-US" dirty="0" smtClean="0"/>
              <a:t>factor</a:t>
            </a:r>
          </a:p>
          <a:p>
            <a:r>
              <a:rPr lang="en-US" dirty="0" smtClean="0"/>
              <a:t>This makes a total of EIGHT different types of blood.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One A, B, or O is contributed by each parent, to create six different alleles: AA, AO, AB, BB, BO, OO (multiple alleles)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TRIVIA!!</a:t>
            </a:r>
          </a:p>
          <a:p>
            <a:r>
              <a:rPr lang="en-US" dirty="0" smtClean="0"/>
              <a:t>Blood type O NEG is considered the “universal donor” blood because you can </a:t>
            </a:r>
            <a:r>
              <a:rPr lang="en-US" u="sng" dirty="0" smtClean="0"/>
              <a:t>give</a:t>
            </a:r>
            <a:r>
              <a:rPr lang="en-US" dirty="0" smtClean="0"/>
              <a:t> blood to anyone.</a:t>
            </a:r>
          </a:p>
          <a:p>
            <a:r>
              <a:rPr lang="en-US" dirty="0" smtClean="0"/>
              <a:t>Blood type AB POS can </a:t>
            </a:r>
            <a:r>
              <a:rPr lang="en-US" u="sng" dirty="0" smtClean="0"/>
              <a:t>receive</a:t>
            </a:r>
            <a:r>
              <a:rPr lang="en-US" dirty="0" smtClean="0"/>
              <a:t> blood from anyone!</a:t>
            </a:r>
          </a:p>
          <a:p>
            <a:r>
              <a:rPr lang="en-US" dirty="0" smtClean="0"/>
              <a:t>(Yet, O NEG must receive blood from only O NEG patients, and AB POS can only give blood to other AB POS patients.)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50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3152820" y="108254"/>
            <a:ext cx="4498221" cy="1207509"/>
          </a:xfrm>
        </p:spPr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rot="19140000">
            <a:off x="3592602" y="1579786"/>
            <a:ext cx="3826008" cy="393732"/>
          </a:xfrm>
        </p:spPr>
        <p:txBody>
          <a:bodyPr/>
          <a:lstStyle/>
          <a:p>
            <a:r>
              <a:rPr lang="en-US" dirty="0" smtClean="0"/>
              <a:t>Center of circulation</a:t>
            </a:r>
            <a:endParaRPr lang="en-US" dirty="0"/>
          </a:p>
        </p:txBody>
      </p:sp>
      <p:pic>
        <p:nvPicPr>
          <p:cNvPr id="11266" name="Picture 2" descr="C:\Users\Jaime Riddle\Desktop\human heart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2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Striated, involuntary muscle; made of tough fibers</a:t>
            </a:r>
          </a:p>
          <a:p>
            <a:r>
              <a:rPr lang="en-US" dirty="0" smtClean="0"/>
              <a:t>Beats according to electrical impulses, sent through nervous system</a:t>
            </a:r>
          </a:p>
          <a:p>
            <a:r>
              <a:rPr lang="en-US" dirty="0" smtClean="0"/>
              <a:t>Pumps blood out through arteries, in through veins</a:t>
            </a:r>
          </a:p>
          <a:p>
            <a:endParaRPr lang="en-US" dirty="0"/>
          </a:p>
        </p:txBody>
      </p:sp>
      <p:pic>
        <p:nvPicPr>
          <p:cNvPr id="12290" name="Picture 2" descr="C:\Users\Jaime Riddle\Desktop\Anatomy_Heart_English_Ties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7403"/>
            <a:ext cx="6629400" cy="43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1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66772"/>
          </a:xfrm>
        </p:spPr>
        <p:txBody>
          <a:bodyPr>
            <a:normAutofit/>
          </a:bodyPr>
          <a:lstStyle/>
          <a:p>
            <a:r>
              <a:rPr lang="en-US" u="sng" dirty="0" smtClean="0"/>
              <a:t>Pericardium: </a:t>
            </a:r>
            <a:r>
              <a:rPr lang="en-US" dirty="0" smtClean="0"/>
              <a:t>the sac</a:t>
            </a:r>
          </a:p>
          <a:p>
            <a:r>
              <a:rPr lang="en-US" u="sng" dirty="0" smtClean="0"/>
              <a:t>Aorta/Vena Cava </a:t>
            </a:r>
            <a:r>
              <a:rPr lang="en-US" dirty="0" smtClean="0"/>
              <a:t>(main artery/vein through the trunk)</a:t>
            </a:r>
          </a:p>
          <a:p>
            <a:r>
              <a:rPr lang="en-US" u="sng" dirty="0" smtClean="0"/>
              <a:t>R/L ventricles</a:t>
            </a:r>
          </a:p>
          <a:p>
            <a:r>
              <a:rPr lang="en-US" u="sng" dirty="0" smtClean="0"/>
              <a:t>R/L atria</a:t>
            </a:r>
          </a:p>
          <a:p>
            <a:r>
              <a:rPr lang="en-US" dirty="0" smtClean="0"/>
              <a:t>Pulmonary veins, arteries</a:t>
            </a:r>
          </a:p>
          <a:p>
            <a:endParaRPr lang="en-US" dirty="0"/>
          </a:p>
        </p:txBody>
      </p:sp>
      <p:pic>
        <p:nvPicPr>
          <p:cNvPr id="17410" name="Picture 2" descr="C:\Users\Jaime Riddle\Desktop\heartwithNO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4785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200400" cy="40843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Integumentary (skin)</a:t>
            </a:r>
          </a:p>
          <a:p>
            <a:r>
              <a:rPr lang="en-US" dirty="0" smtClean="0"/>
              <a:t>Skeletal</a:t>
            </a:r>
          </a:p>
          <a:p>
            <a:r>
              <a:rPr lang="en-US" dirty="0" smtClean="0"/>
              <a:t>Muscular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Circulatory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Immune</a:t>
            </a:r>
          </a:p>
          <a:p>
            <a:r>
              <a:rPr lang="en-US" dirty="0" smtClean="0"/>
              <a:t>Excretory</a:t>
            </a:r>
          </a:p>
          <a:p>
            <a:r>
              <a:rPr lang="en-US" dirty="0" smtClean="0"/>
              <a:t>Respiratory</a:t>
            </a:r>
          </a:p>
          <a:p>
            <a:r>
              <a:rPr lang="en-US" dirty="0" smtClean="0"/>
              <a:t>Digestive</a:t>
            </a:r>
          </a:p>
          <a:p>
            <a:r>
              <a:rPr lang="en-US" dirty="0" smtClean="0"/>
              <a:t>Nervous</a:t>
            </a:r>
          </a:p>
          <a:p>
            <a:r>
              <a:rPr lang="en-US" dirty="0" smtClean="0"/>
              <a:t>Endocrine</a:t>
            </a:r>
          </a:p>
          <a:p>
            <a:r>
              <a:rPr lang="en-US" dirty="0" smtClean="0"/>
              <a:t>Reproductive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066800"/>
            <a:ext cx="4953000" cy="4008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Protection, defense</a:t>
            </a:r>
          </a:p>
          <a:p>
            <a:r>
              <a:rPr lang="en-US" dirty="0" smtClean="0"/>
              <a:t>Support, movement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Blood transport</a:t>
            </a:r>
          </a:p>
          <a:p>
            <a:r>
              <a:rPr lang="en-US" dirty="0" smtClean="0"/>
              <a:t>Disease-fighting</a:t>
            </a:r>
          </a:p>
          <a:p>
            <a:r>
              <a:rPr lang="en-US" dirty="0" smtClean="0"/>
              <a:t>Eliminating chemical wastes</a:t>
            </a:r>
          </a:p>
          <a:p>
            <a:r>
              <a:rPr lang="en-US" dirty="0" smtClean="0"/>
              <a:t>Getting oxygen to blood</a:t>
            </a:r>
          </a:p>
          <a:p>
            <a:r>
              <a:rPr lang="en-US" dirty="0" smtClean="0"/>
              <a:t>Absorb nutrients, eliminate wastes</a:t>
            </a:r>
          </a:p>
          <a:p>
            <a:r>
              <a:rPr lang="en-US" dirty="0" smtClean="0"/>
              <a:t>Movement, sensory information</a:t>
            </a:r>
          </a:p>
          <a:p>
            <a:r>
              <a:rPr lang="en-US" dirty="0" smtClean="0"/>
              <a:t>Regulating bodily functions</a:t>
            </a:r>
          </a:p>
          <a:p>
            <a:r>
              <a:rPr lang="en-US" dirty="0" smtClean="0"/>
              <a:t>Producing offspring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*Arteries v.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Arteries</a:t>
            </a:r>
            <a:r>
              <a:rPr lang="en-US" dirty="0"/>
              <a:t> are thicker, stronger, and retain their shape (RED)</a:t>
            </a:r>
          </a:p>
          <a:p>
            <a:r>
              <a:rPr lang="en-US" dirty="0"/>
              <a:t>	they receive the push or flow of blood straight from the heart </a:t>
            </a:r>
          </a:p>
          <a:p>
            <a:r>
              <a:rPr lang="en-US" dirty="0"/>
              <a:t>	They are like fortified tunnels or </a:t>
            </a:r>
            <a:r>
              <a:rPr lang="en-US" dirty="0" smtClean="0"/>
              <a:t>channels</a:t>
            </a:r>
          </a:p>
          <a:p>
            <a:endParaRPr lang="en-US" dirty="0"/>
          </a:p>
          <a:p>
            <a:r>
              <a:rPr lang="en-US" u="sng" dirty="0"/>
              <a:t>Veins</a:t>
            </a:r>
            <a:r>
              <a:rPr lang="en-US" dirty="0"/>
              <a:t> are thinner and collapse as they conduct blood (BLUE)</a:t>
            </a:r>
          </a:p>
          <a:p>
            <a:r>
              <a:rPr lang="en-US" dirty="0"/>
              <a:t>	They are flexible to release blood flow back (i.e. like a turkey baster)</a:t>
            </a:r>
          </a:p>
          <a:p>
            <a:r>
              <a:rPr lang="en-US" dirty="0"/>
              <a:t>	They may have valves or muscles next to them which help direct blood flow back to the </a:t>
            </a:r>
            <a:r>
              <a:rPr lang="en-US" dirty="0" smtClean="0"/>
              <a:t>heart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 descr="C:\Users\Jaime Riddle\Google Drive\Homeschool Files\Human-Artery-Human-Vein-Capillary-People-Multi-Layered-Effect-1024x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572000" cy="18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aime Riddle\Desktop\artery capil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46937" cy="38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aime Riddle\Desktop\veing artery cap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4388598"/>
            <a:ext cx="4762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1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aime Riddle\Desktop\vein capillary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789738" cy="63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3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aneurysm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Aneurysm</a:t>
            </a:r>
            <a:r>
              <a:rPr lang="en-US" dirty="0"/>
              <a:t>: a bulged out artery wall or heart chamber, caused by high blood pressure</a:t>
            </a:r>
          </a:p>
          <a:p>
            <a:endParaRPr lang="en-US" dirty="0"/>
          </a:p>
        </p:txBody>
      </p:sp>
      <p:pic>
        <p:nvPicPr>
          <p:cNvPr id="4098" name="Picture 2" descr="C:\Users\WillRiddle\Desktop\aneury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70104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2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*The heartbeat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33372"/>
          </a:xfrm>
        </p:spPr>
        <p:txBody>
          <a:bodyPr>
            <a:normAutofit lnSpcReduction="10000"/>
          </a:bodyPr>
          <a:lstStyle/>
          <a:p>
            <a:r>
              <a:rPr lang="en-US" sz="1800" u="sng" dirty="0"/>
              <a:t>Pulse</a:t>
            </a:r>
            <a:r>
              <a:rPr lang="en-US" sz="1800" dirty="0"/>
              <a:t>: the number of heartbeats per </a:t>
            </a:r>
            <a:r>
              <a:rPr lang="en-US" sz="1800" dirty="0" smtClean="0"/>
              <a:t>minute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Pulsating feeling comes from the </a:t>
            </a:r>
            <a:r>
              <a:rPr lang="en-US" sz="1800" i="1" dirty="0" smtClean="0"/>
              <a:t>dilating and rebounding of an artery</a:t>
            </a:r>
            <a:r>
              <a:rPr lang="en-US" sz="1800" dirty="0" smtClean="0"/>
              <a:t> as blood is pumped through it from the heart</a:t>
            </a:r>
          </a:p>
          <a:p>
            <a:r>
              <a:rPr lang="en-US" sz="1800" dirty="0"/>
              <a:t>	S</a:t>
            </a:r>
            <a:r>
              <a:rPr lang="en-US" sz="1800" dirty="0" smtClean="0"/>
              <a:t>hould be the same, if taken at any major artery</a:t>
            </a:r>
          </a:p>
          <a:p>
            <a:r>
              <a:rPr lang="en-US" sz="1800" dirty="0"/>
              <a:t>	S</a:t>
            </a:r>
            <a:r>
              <a:rPr lang="en-US" sz="1800" dirty="0" smtClean="0"/>
              <a:t>hould be the same as listening to your heartbeat through a stethoscope</a:t>
            </a:r>
          </a:p>
          <a:p>
            <a:endParaRPr lang="en-US" sz="1800" dirty="0"/>
          </a:p>
          <a:p>
            <a:r>
              <a:rPr lang="en-US" sz="1800" u="sng" dirty="0"/>
              <a:t>Blood</a:t>
            </a:r>
            <a:r>
              <a:rPr lang="en-US" sz="1800" dirty="0"/>
              <a:t> </a:t>
            </a:r>
            <a:r>
              <a:rPr lang="en-US" sz="1800" u="sng" dirty="0"/>
              <a:t>Pressure</a:t>
            </a:r>
            <a:r>
              <a:rPr lang="en-US" sz="1800" dirty="0"/>
              <a:t>: the amount of pressure </a:t>
            </a:r>
            <a:r>
              <a:rPr lang="en-US" sz="1800" dirty="0" smtClean="0"/>
              <a:t> (force, push) on </a:t>
            </a:r>
            <a:r>
              <a:rPr lang="en-US" sz="1800" dirty="0"/>
              <a:t>the artery walls as blood circulates through</a:t>
            </a:r>
          </a:p>
          <a:p>
            <a:r>
              <a:rPr lang="en-US" sz="1800" dirty="0"/>
              <a:t>	High blood pressure means there may be blockages, artery constriction, or other factors hindering the blood flow/volume</a:t>
            </a:r>
          </a:p>
          <a:p>
            <a:r>
              <a:rPr lang="en-US" sz="1800" dirty="0"/>
              <a:t>	Low blood pressure may mean blood volume is low (dehydration), or a sign of excellent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86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*the cardiac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“</a:t>
            </a:r>
            <a:r>
              <a:rPr lang="en-US" u="sng" dirty="0" err="1" smtClean="0"/>
              <a:t>Lubb-Dubb</a:t>
            </a:r>
            <a:r>
              <a:rPr lang="en-US" u="sng" dirty="0" smtClean="0"/>
              <a:t>”</a:t>
            </a:r>
          </a:p>
          <a:p>
            <a:r>
              <a:rPr lang="en-US" dirty="0" smtClean="0"/>
              <a:t>The ventricles contract (</a:t>
            </a:r>
            <a:r>
              <a:rPr lang="en-US" dirty="0" err="1" smtClean="0"/>
              <a:t>Lubb</a:t>
            </a:r>
            <a:r>
              <a:rPr lang="en-US" dirty="0" smtClean="0"/>
              <a:t>)—mitral/tricuspid valves snap closed</a:t>
            </a:r>
          </a:p>
          <a:p>
            <a:r>
              <a:rPr lang="en-US" dirty="0" smtClean="0"/>
              <a:t>The atria contract (</a:t>
            </a:r>
            <a:r>
              <a:rPr lang="en-US" dirty="0" err="1" smtClean="0"/>
              <a:t>Dubb</a:t>
            </a:r>
            <a:r>
              <a:rPr lang="en-US" dirty="0" smtClean="0"/>
              <a:t>)—the aortic/pulmonary valves close</a:t>
            </a:r>
          </a:p>
          <a:p>
            <a:endParaRPr lang="en-US" dirty="0"/>
          </a:p>
        </p:txBody>
      </p:sp>
      <p:pic>
        <p:nvPicPr>
          <p:cNvPr id="4" name="Picture 2" descr="C:\Users\Jaime Riddle\Desktop\heart_cross-section-57ed79845f9b586c351247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5047"/>
            <a:ext cx="6876620" cy="45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3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*Cardiac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699828" cy="5501784"/>
          </a:xfrm>
        </p:spPr>
        <p:txBody>
          <a:bodyPr/>
          <a:lstStyle/>
          <a:p>
            <a:r>
              <a:rPr lang="en-US" u="sng" dirty="0"/>
              <a:t>Cardiac Cycle</a:t>
            </a:r>
            <a:r>
              <a:rPr lang="en-US" dirty="0"/>
              <a:t>: one complete heartbeat, or complete contraction/relaxation of the heart</a:t>
            </a:r>
          </a:p>
          <a:p>
            <a:r>
              <a:rPr lang="en-US" u="sng" dirty="0"/>
              <a:t>Nodes</a:t>
            </a:r>
            <a:r>
              <a:rPr lang="en-US" dirty="0"/>
              <a:t> start and end the contraction</a:t>
            </a:r>
          </a:p>
          <a:p>
            <a:r>
              <a:rPr lang="en-US" dirty="0"/>
              <a:t>	The sinoatrial node starts the cycle and sets the pace.</a:t>
            </a:r>
          </a:p>
          <a:p>
            <a:r>
              <a:rPr lang="en-US" dirty="0"/>
              <a:t>	The atrioventricular node receives the impulse and causes the heart to briefly pause, letting it empty blood from the </a:t>
            </a:r>
            <a:r>
              <a:rPr lang="en-US" dirty="0" smtClean="0"/>
              <a:t>atria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/>
              <a:t>Fibrillation</a:t>
            </a:r>
            <a:r>
              <a:rPr lang="en-US" dirty="0"/>
              <a:t>: quivering contractions of the heart due to electrical signals </a:t>
            </a:r>
            <a:r>
              <a:rPr lang="en-US" dirty="0" err="1"/>
              <a:t>overfiring</a:t>
            </a:r>
            <a:r>
              <a:rPr lang="en-US" dirty="0"/>
              <a:t> (can be corrected by pacemakers, defibrillators…)</a:t>
            </a:r>
          </a:p>
          <a:p>
            <a:endParaRPr lang="en-US" dirty="0"/>
          </a:p>
        </p:txBody>
      </p:sp>
      <p:pic>
        <p:nvPicPr>
          <p:cNvPr id="16386" name="Picture 2" descr="C:\Users\Jaime Riddle\Desktop\heartwithNO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990600"/>
            <a:ext cx="4621212" cy="46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5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206240" cy="5755934"/>
          </a:xfrm>
        </p:spPr>
        <p:txBody>
          <a:bodyPr/>
          <a:lstStyle/>
          <a:p>
            <a:r>
              <a:rPr lang="en-US" u="sng" dirty="0" err="1" smtClean="0"/>
              <a:t>Artherosclerosis</a:t>
            </a:r>
            <a:r>
              <a:rPr lang="en-US" dirty="0" smtClean="0"/>
              <a:t>: a narrowing of the arteries </a:t>
            </a:r>
          </a:p>
          <a:p>
            <a:r>
              <a:rPr lang="en-US" dirty="0" smtClean="0"/>
              <a:t>Plugged by blood clots (</a:t>
            </a:r>
            <a:r>
              <a:rPr lang="en-US" dirty="0" err="1" smtClean="0"/>
              <a:t>embolis</a:t>
            </a:r>
            <a:r>
              <a:rPr lang="en-US" dirty="0" smtClean="0"/>
              <a:t>) or fatty deposits (thrombosis)</a:t>
            </a:r>
          </a:p>
          <a:p>
            <a:r>
              <a:rPr lang="en-US" dirty="0" smtClean="0"/>
              <a:t>Narrowing, clogs, plugs restrict the volume of blood getting to the heart—sometimes blocking off the artery entirely </a:t>
            </a:r>
          </a:p>
          <a:p>
            <a:r>
              <a:rPr lang="en-US" dirty="0" smtClean="0"/>
              <a:t>If </a:t>
            </a:r>
            <a:r>
              <a:rPr lang="en-US" dirty="0"/>
              <a:t>an </a:t>
            </a:r>
            <a:r>
              <a:rPr lang="en-US" u="sng" dirty="0" err="1"/>
              <a:t>embolis</a:t>
            </a:r>
            <a:r>
              <a:rPr lang="en-US" dirty="0"/>
              <a:t> breaks free, it can travel around the body’s bloodstream and cause an aneurysm or </a:t>
            </a:r>
            <a:r>
              <a:rPr lang="en-US" u="sng" dirty="0"/>
              <a:t>stroke</a:t>
            </a:r>
            <a:r>
              <a:rPr lang="en-US" dirty="0"/>
              <a:t> (if it gets to the brain)</a:t>
            </a:r>
          </a:p>
          <a:p>
            <a:endParaRPr lang="en-US" dirty="0"/>
          </a:p>
        </p:txBody>
      </p:sp>
      <p:pic>
        <p:nvPicPr>
          <p:cNvPr id="19458" name="Picture 2" descr="C:\Users\Jaime Riddle\Desktop\clogged ar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4157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3048000" cy="5604972"/>
          </a:xfrm>
        </p:spPr>
        <p:txBody>
          <a:bodyPr/>
          <a:lstStyle/>
          <a:p>
            <a:r>
              <a:rPr lang="en-US" dirty="0" smtClean="0"/>
              <a:t>Extremely common</a:t>
            </a:r>
          </a:p>
          <a:p>
            <a:r>
              <a:rPr lang="en-US" dirty="0" smtClean="0"/>
              <a:t>Number two source of death for women</a:t>
            </a:r>
          </a:p>
          <a:p>
            <a:r>
              <a:rPr lang="en-US" dirty="0" smtClean="0"/>
              <a:t>Symptoms differ between men and women, but can be fatal for both</a:t>
            </a:r>
          </a:p>
          <a:p>
            <a:r>
              <a:rPr lang="en-US" dirty="0"/>
              <a:t>Symptoms include losing circulation easily (pins and needles), tiring easily, chest pain, trouble breathing</a:t>
            </a:r>
          </a:p>
          <a:p>
            <a:r>
              <a:rPr lang="en-US" dirty="0" smtClean="0"/>
              <a:t>Caused by not enough blood/oxygen getting to the heart</a:t>
            </a:r>
          </a:p>
        </p:txBody>
      </p:sp>
      <p:pic>
        <p:nvPicPr>
          <p:cNvPr id="20482" name="Picture 2" descr="C:\Users\Jaime Riddle\Desktop\warning signs 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25" y="8382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Related to bones and blood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11440" cy="4004772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sz="1800" u="sng" dirty="0" smtClean="0"/>
              <a:t>Homeostasis” </a:t>
            </a:r>
            <a:r>
              <a:rPr lang="en-US" sz="1800" dirty="0" smtClean="0"/>
              <a:t>means “balance.”  </a:t>
            </a:r>
          </a:p>
          <a:p>
            <a:r>
              <a:rPr lang="en-US" sz="1800" dirty="0" smtClean="0"/>
              <a:t>The Human Body needs to stay in balance.</a:t>
            </a:r>
          </a:p>
          <a:p>
            <a:r>
              <a:rPr lang="en-US" sz="1800" dirty="0" smtClean="0"/>
              <a:t>It must respond to stresses, sensations, germs, and other things it encounters every day—and attempt to go back to normal.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099" name="Picture 3" descr="C:\Users\Jaime Riddle\Desktop\homeosta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6838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7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line of defense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</a:t>
            </a:r>
          </a:p>
          <a:p>
            <a:r>
              <a:rPr lang="en-US" dirty="0" smtClean="0"/>
              <a:t>Mucous membranes</a:t>
            </a:r>
          </a:p>
          <a:p>
            <a:endParaRPr lang="en-US" dirty="0"/>
          </a:p>
          <a:p>
            <a:r>
              <a:rPr lang="en-US" dirty="0" smtClean="0"/>
              <a:t>Both protect body from internalizing many toxins, germs, allergens</a:t>
            </a:r>
          </a:p>
          <a:p>
            <a:r>
              <a:rPr lang="en-US" dirty="0" smtClean="0"/>
              <a:t>As well as pressures, punctures, infections, etc.</a:t>
            </a:r>
          </a:p>
          <a:p>
            <a:endParaRPr lang="en-US" dirty="0"/>
          </a:p>
          <a:p>
            <a:r>
              <a:rPr lang="en-US" dirty="0" smtClean="0"/>
              <a:t>Stomach can kill many things swallowed, through hydrochloric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04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Line of Defense:</a:t>
            </a:r>
          </a:p>
          <a:p>
            <a:r>
              <a:rPr lang="en-US" u="sng" dirty="0" smtClean="0"/>
              <a:t>Inflammation</a:t>
            </a:r>
            <a:r>
              <a:rPr lang="en-US" dirty="0" smtClean="0"/>
              <a:t>- swelling of area due to increased flow of blood and </a:t>
            </a:r>
            <a:r>
              <a:rPr lang="en-US" u="sng" dirty="0" smtClean="0"/>
              <a:t>lymph</a:t>
            </a:r>
            <a:r>
              <a:rPr lang="en-US" dirty="0" smtClean="0"/>
              <a:t> (which carries white blood cells)</a:t>
            </a:r>
          </a:p>
          <a:p>
            <a:r>
              <a:rPr lang="en-US" u="sng" dirty="0" smtClean="0"/>
              <a:t>Fever-</a:t>
            </a:r>
            <a:r>
              <a:rPr lang="en-US" dirty="0" smtClean="0"/>
              <a:t> raising of body temperature to burn off germs</a:t>
            </a:r>
          </a:p>
        </p:txBody>
      </p:sp>
      <p:pic>
        <p:nvPicPr>
          <p:cNvPr id="21506" name="Picture 2" descr="C:\Users\Jaime Riddle\Desktop\inflam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867400" cy="39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08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Lymph</a:t>
            </a:r>
            <a:r>
              <a:rPr lang="en-US" dirty="0" smtClean="0"/>
              <a:t>: Clear fluid, carries </a:t>
            </a:r>
            <a:r>
              <a:rPr lang="en-US" u="sng" dirty="0" smtClean="0"/>
              <a:t>lymphocytes</a:t>
            </a:r>
            <a:r>
              <a:rPr lang="en-US" dirty="0" smtClean="0"/>
              <a:t>: T and B cells</a:t>
            </a:r>
          </a:p>
          <a:p>
            <a:r>
              <a:rPr lang="en-US" dirty="0" smtClean="0"/>
              <a:t>Carried through lymph vessels, often through lymph nodes</a:t>
            </a:r>
          </a:p>
          <a:p>
            <a:r>
              <a:rPr lang="en-US" dirty="0" smtClean="0"/>
              <a:t>Returns to bloodstream through ducts near the shoulder region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Nodes filter and clean</a:t>
            </a:r>
          </a:p>
          <a:p>
            <a:r>
              <a:rPr lang="en-US" dirty="0" smtClean="0"/>
              <a:t>May swell if sick because toxins accumulate there</a:t>
            </a:r>
          </a:p>
          <a:p>
            <a:r>
              <a:rPr lang="en-US" dirty="0" smtClean="0"/>
              <a:t>Under throat, armpits</a:t>
            </a:r>
          </a:p>
          <a:p>
            <a:r>
              <a:rPr lang="en-US" u="sng" dirty="0" smtClean="0"/>
              <a:t>Lymphoma</a:t>
            </a:r>
            <a:r>
              <a:rPr lang="en-US" dirty="0" smtClean="0"/>
              <a:t> is cancer of the lymph 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1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Jaime Riddle\Desktop\lymphatc s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240"/>
            <a:ext cx="714375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1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*lymphocytes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7658100" cy="4766772"/>
          </a:xfrm>
        </p:spPr>
        <p:txBody>
          <a:bodyPr>
            <a:normAutofit/>
          </a:bodyPr>
          <a:lstStyle/>
          <a:p>
            <a:r>
              <a:rPr lang="en-US" dirty="0" smtClean="0"/>
              <a:t>B cells: mature in red bone marrow; humoral immunity</a:t>
            </a:r>
          </a:p>
          <a:p>
            <a:r>
              <a:rPr lang="en-US" dirty="0"/>
              <a:t>	</a:t>
            </a:r>
            <a:r>
              <a:rPr lang="en-US" dirty="0" smtClean="0"/>
              <a:t>- produce chemical </a:t>
            </a:r>
            <a:r>
              <a:rPr lang="en-US" u="sng" dirty="0" smtClean="0"/>
              <a:t>antibodies</a:t>
            </a:r>
            <a:r>
              <a:rPr lang="en-US" dirty="0" smtClean="0"/>
              <a:t> dissolved in blood plasma</a:t>
            </a:r>
          </a:p>
          <a:p>
            <a:r>
              <a:rPr lang="en-US" dirty="0" smtClean="0"/>
              <a:t>T cells: mature in thymus gland; cell-mediated immunity</a:t>
            </a:r>
          </a:p>
          <a:p>
            <a:r>
              <a:rPr lang="en-US" dirty="0"/>
              <a:t>	</a:t>
            </a:r>
            <a:r>
              <a:rPr lang="en-US" dirty="0" smtClean="0"/>
              <a:t>- fight antigens directly, through engulfing or otherwise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Both have memory cells which remember germs and toxins.</a:t>
            </a:r>
          </a:p>
          <a:p>
            <a:r>
              <a:rPr lang="en-US" dirty="0" smtClean="0"/>
              <a:t>There are over 200 different kinds of cold viruses!!</a:t>
            </a:r>
          </a:p>
          <a:p>
            <a:endParaRPr lang="en-US" dirty="0"/>
          </a:p>
          <a:p>
            <a:r>
              <a:rPr lang="en-US" dirty="0" smtClean="0"/>
              <a:t>Multiple </a:t>
            </a:r>
            <a:r>
              <a:rPr lang="en-US" u="sng" dirty="0" smtClean="0"/>
              <a:t>Myeloma</a:t>
            </a:r>
            <a:r>
              <a:rPr lang="en-US" dirty="0" smtClean="0"/>
              <a:t>- a cancer of white blood cells which accumulates in the bone marrow ; malignant cells do not produce antibodies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0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Jaime Riddle\Desktop\TCell B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49" y="560832"/>
            <a:ext cx="6887427" cy="58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50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Jaime Riddle\Desktop\relation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" y="228599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0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 and antigens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dirty="0" smtClean="0"/>
              <a:t>White blood cells (B cells) produce </a:t>
            </a:r>
            <a:r>
              <a:rPr lang="en-US" u="sng" dirty="0" smtClean="0"/>
              <a:t>antibodies</a:t>
            </a:r>
            <a:r>
              <a:rPr lang="en-US" dirty="0" smtClean="0"/>
              <a:t> which fight antigens</a:t>
            </a:r>
          </a:p>
          <a:p>
            <a:r>
              <a:rPr lang="en-US" dirty="0"/>
              <a:t>	</a:t>
            </a:r>
            <a:r>
              <a:rPr lang="en-US" dirty="0" smtClean="0"/>
              <a:t>- through making chemicals in blood</a:t>
            </a:r>
          </a:p>
          <a:p>
            <a:r>
              <a:rPr lang="en-US" dirty="0" smtClean="0"/>
              <a:t>Very specific, fights only one toxin</a:t>
            </a:r>
          </a:p>
          <a:p>
            <a:r>
              <a:rPr lang="en-US" dirty="0" smtClean="0"/>
              <a:t>Is stimulated by the toxins themselves</a:t>
            </a:r>
          </a:p>
          <a:p>
            <a:r>
              <a:rPr lang="en-US" dirty="0"/>
              <a:t>	</a:t>
            </a:r>
            <a:r>
              <a:rPr lang="en-US" dirty="0" smtClean="0"/>
              <a:t>- a vaccine introduces a weakened amount of toxin to get the antibodies to produce themselves (</a:t>
            </a:r>
            <a:r>
              <a:rPr lang="en-US" u="sng" dirty="0" smtClean="0"/>
              <a:t>active immunity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- the body will eventually make its own and remember them for the future (active immunity)</a:t>
            </a:r>
          </a:p>
          <a:p>
            <a:endParaRPr lang="en-US" dirty="0"/>
          </a:p>
          <a:p>
            <a:r>
              <a:rPr lang="en-US" u="sng" dirty="0" smtClean="0"/>
              <a:t>Passive immunity </a:t>
            </a:r>
            <a:r>
              <a:rPr lang="en-US" dirty="0" smtClean="0"/>
              <a:t>is conferred from mother to child; through pregnancy/nursing, but is not foolproof, does not last as long as active immunity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43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C:\Users\Jaime Riddle\Desktop\2015-03-Antibodies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304800"/>
            <a:ext cx="593210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Jaime Riddle\Desktop\Differences-Between-Antigen-and-Anti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796165"/>
            <a:ext cx="7333869" cy="40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52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*How Antibodies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Antibodies are specific chemicals that fight germs, pathogens.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Neutralization: antibody binds itself to the virus and prevents it from entering a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Precipitation: causes antigens to bind together in large clumps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Agglutinization</a:t>
            </a:r>
            <a:r>
              <a:rPr lang="en-US" dirty="0" smtClean="0"/>
              <a:t>: causes infected cells to clump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Immobilization: antibody can freeze flagellated bacteria cells to stop moving so they can be dealt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3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homeostasis relies on </a:t>
            </a:r>
            <a:r>
              <a:rPr lang="en-US" u="sng" dirty="0"/>
              <a:t>temperature</a:t>
            </a:r>
            <a:r>
              <a:rPr lang="en-US" dirty="0"/>
              <a:t>, </a:t>
            </a:r>
            <a:r>
              <a:rPr lang="en-US" u="sng" dirty="0"/>
              <a:t>hormones</a:t>
            </a:r>
            <a:r>
              <a:rPr lang="en-US" dirty="0"/>
              <a:t>, and </a:t>
            </a:r>
            <a:r>
              <a:rPr lang="en-US" u="sng" dirty="0"/>
              <a:t>blood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these things are stable, other things usually are.  If these things are unstable, it shows the body is experiencing stress/changes and trying to get back on track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	*The circulatory, immune, and endocrine systems work hard in this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77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Allergies</a:t>
            </a:r>
            <a:r>
              <a:rPr lang="en-US" dirty="0" smtClean="0"/>
              <a:t> are immune responses to things which are not toxins</a:t>
            </a:r>
          </a:p>
          <a:p>
            <a:r>
              <a:rPr lang="en-US" dirty="0" smtClean="0"/>
              <a:t>Body attacks something it feels is bad, but its attack can make it worse for the body</a:t>
            </a:r>
          </a:p>
          <a:p>
            <a:r>
              <a:rPr lang="en-US" dirty="0" smtClean="0"/>
              <a:t>Body will go into shock if the reaction is bad enough</a:t>
            </a:r>
          </a:p>
          <a:p>
            <a:r>
              <a:rPr lang="en-US" u="sng" dirty="0" smtClean="0"/>
              <a:t>Epinephrine</a:t>
            </a:r>
            <a:r>
              <a:rPr lang="en-US" dirty="0" smtClean="0"/>
              <a:t> (epi pens) can restart the heart</a:t>
            </a:r>
          </a:p>
          <a:p>
            <a:r>
              <a:rPr lang="en-US" u="sng" dirty="0" smtClean="0"/>
              <a:t>Antihistamines</a:t>
            </a:r>
            <a:r>
              <a:rPr lang="en-US" dirty="0" smtClean="0"/>
              <a:t> (like Benadryl) can counteract the allergen response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76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ime Riddle\Desktop\drug-allergy-anaphylactic-re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9940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78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7886700" cy="4004772"/>
          </a:xfrm>
        </p:spPr>
        <p:txBody>
          <a:bodyPr>
            <a:normAutofit/>
          </a:bodyPr>
          <a:lstStyle/>
          <a:p>
            <a:r>
              <a:rPr lang="en-US" dirty="0" smtClean="0"/>
              <a:t>The body attacks itself, sees its own cells or tissues as harmful.</a:t>
            </a:r>
          </a:p>
          <a:p>
            <a:r>
              <a:rPr lang="en-US" dirty="0" smtClean="0"/>
              <a:t>Antibodies and T-cells attack the body causing pain, inflammation, damage to joints, organs…</a:t>
            </a:r>
          </a:p>
          <a:p>
            <a:endParaRPr lang="en-US" dirty="0"/>
          </a:p>
          <a:p>
            <a:r>
              <a:rPr lang="en-US" dirty="0" smtClean="0"/>
              <a:t>Lupus</a:t>
            </a:r>
          </a:p>
          <a:p>
            <a:r>
              <a:rPr lang="en-US" dirty="0" smtClean="0"/>
              <a:t>Diabetes (Type I)</a:t>
            </a:r>
          </a:p>
          <a:p>
            <a:r>
              <a:rPr lang="en-US" dirty="0" smtClean="0"/>
              <a:t>Multiple Sclerosis (MS)</a:t>
            </a:r>
          </a:p>
          <a:p>
            <a:r>
              <a:rPr lang="en-US" dirty="0" smtClean="0"/>
              <a:t>Rheumatoid Arthritis</a:t>
            </a:r>
          </a:p>
          <a:p>
            <a:r>
              <a:rPr lang="en-US" dirty="0" err="1" smtClean="0"/>
              <a:t>Hashimotos</a:t>
            </a:r>
            <a:r>
              <a:rPr lang="en-US" dirty="0" smtClean="0"/>
              <a:t> Disease</a:t>
            </a:r>
            <a:endParaRPr lang="en-US" dirty="0"/>
          </a:p>
          <a:p>
            <a:r>
              <a:rPr lang="en-US" dirty="0" smtClean="0"/>
              <a:t>Celiac Disease or IBD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Jaime Riddle\Desktop\Autoimmune-Disea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52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ime Riddle\Desktop\autoimmu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2" y="533400"/>
            <a:ext cx="874281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61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www.youtube.com/watch?v=oHMmtqKgs50</a:t>
            </a:r>
            <a:r>
              <a:rPr lang="en-US" dirty="0" smtClean="0"/>
              <a:t>  (</a:t>
            </a:r>
            <a:r>
              <a:rPr lang="en-US" dirty="0" err="1" smtClean="0"/>
              <a:t>lubb</a:t>
            </a:r>
            <a:r>
              <a:rPr lang="en-US" dirty="0" smtClean="0"/>
              <a:t> dub)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www.youtube.com/watch?v=HNP1EAYLhOs</a:t>
            </a:r>
            <a:r>
              <a:rPr lang="en-US" dirty="0" smtClean="0"/>
              <a:t> (killer T cells)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www.youtube.com/watch?v=qKGm3CXBCGU</a:t>
            </a:r>
            <a:r>
              <a:rPr lang="en-US" dirty="0" smtClean="0"/>
              <a:t> (immune/lymph)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7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97671" y="2010012"/>
            <a:ext cx="5648623" cy="1204306"/>
          </a:xfrm>
        </p:spPr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 rot="19140000">
            <a:off x="1902388" y="3155904"/>
            <a:ext cx="5505082" cy="9817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Pumping oxygen &amp; Nutrients Around the Body</a:t>
            </a:r>
            <a:endParaRPr lang="en-US" sz="1800" dirty="0"/>
          </a:p>
        </p:txBody>
      </p:sp>
      <p:pic>
        <p:nvPicPr>
          <p:cNvPr id="1026" name="Picture 2" descr="C:\Users\WillRiddle\Desktop\circ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76" y="2438400"/>
            <a:ext cx="3024726" cy="42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9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4004772"/>
          </a:xfrm>
        </p:spPr>
        <p:txBody>
          <a:bodyPr>
            <a:normAutofit/>
          </a:bodyPr>
          <a:lstStyle/>
          <a:p>
            <a:r>
              <a:rPr lang="en-US" dirty="0" smtClean="0"/>
              <a:t>God said, “Life is in the blood.”  </a:t>
            </a:r>
          </a:p>
          <a:p>
            <a:r>
              <a:rPr lang="en-US" b="0" dirty="0"/>
              <a:t>For the life of the flesh is in the </a:t>
            </a:r>
            <a:r>
              <a:rPr lang="en-US" b="0" dirty="0" smtClean="0"/>
              <a:t>blood… Leviticus 17:11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Blood is indeed the substance of life.</a:t>
            </a:r>
          </a:p>
          <a:p>
            <a:r>
              <a:rPr lang="en-US" dirty="0" smtClean="0"/>
              <a:t>It carries oxygen, which keeps all living cells alive.</a:t>
            </a:r>
          </a:p>
          <a:p>
            <a:r>
              <a:rPr lang="en-US" dirty="0" smtClean="0"/>
              <a:t>Cells need oxygen for all their processes.  Without it, they die. If too many  cells die, the tissue/organ also starts to die.</a:t>
            </a:r>
          </a:p>
          <a:p>
            <a:r>
              <a:rPr lang="en-US" dirty="0" smtClean="0"/>
              <a:t>An animal or plant cannot withstand the death of any major organ.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circulatory system pumps oxygenated blood through arteries, all throughout the body.  It returns through veins to be </a:t>
            </a:r>
            <a:r>
              <a:rPr lang="en-US" dirty="0" smtClean="0"/>
              <a:t>re-oxygenated</a:t>
            </a:r>
            <a:r>
              <a:rPr lang="en-US" dirty="0"/>
              <a:t>.  </a:t>
            </a:r>
          </a:p>
          <a:p>
            <a:r>
              <a:rPr lang="en-US" dirty="0"/>
              <a:t>It is a great recycling system.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Blood also carries vitamins, sugar, hormones, white blood cells, and other important things throughout the body.</a:t>
            </a:r>
          </a:p>
          <a:p>
            <a:r>
              <a:rPr lang="en-US" u="sng" dirty="0" smtClean="0"/>
              <a:t>Capillaries </a:t>
            </a:r>
            <a:r>
              <a:rPr lang="en-US" dirty="0" smtClean="0"/>
              <a:t>are tiny blood vessels that reach all the cells of the body.  When you cut yourself, blood comes out from the capillaries.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2995481" cy="4040715"/>
          </a:xfrm>
        </p:spPr>
        <p:txBody>
          <a:bodyPr>
            <a:normAutofit/>
          </a:bodyPr>
          <a:lstStyle/>
          <a:p>
            <a:r>
              <a:rPr lang="en-US" dirty="0" smtClean="0"/>
              <a:t>Blood is made of four things:</a:t>
            </a:r>
          </a:p>
          <a:p>
            <a:pPr marL="0" indent="0"/>
            <a:r>
              <a:rPr lang="en-US" u="sng" dirty="0" smtClean="0"/>
              <a:t>Plasma</a:t>
            </a:r>
            <a:r>
              <a:rPr lang="en-US" dirty="0" smtClean="0"/>
              <a:t> (55%)</a:t>
            </a:r>
          </a:p>
          <a:p>
            <a:pPr marL="466344" lvl="3" indent="0">
              <a:buNone/>
            </a:pPr>
            <a:r>
              <a:rPr lang="en-US" dirty="0" smtClean="0"/>
              <a:t>90-95%  water</a:t>
            </a:r>
          </a:p>
          <a:p>
            <a:pPr marL="466344" lvl="3" indent="0">
              <a:buNone/>
            </a:pPr>
            <a:r>
              <a:rPr lang="en-US" dirty="0" smtClean="0"/>
              <a:t>Vitamins, minerals, proteins, dissolved oxygen and CO2, wastes</a:t>
            </a:r>
          </a:p>
          <a:p>
            <a:pPr marL="0" indent="0"/>
            <a:r>
              <a:rPr lang="en-US" u="sng" dirty="0" smtClean="0"/>
              <a:t>Platelets</a:t>
            </a:r>
          </a:p>
          <a:p>
            <a:pPr marL="466344" lvl="3" indent="0">
              <a:buNone/>
            </a:pPr>
            <a:r>
              <a:rPr lang="en-US" dirty="0" smtClean="0"/>
              <a:t>Clotting agents</a:t>
            </a:r>
          </a:p>
          <a:p>
            <a:pPr marL="0" indent="0"/>
            <a:r>
              <a:rPr lang="en-US" u="sng" dirty="0" smtClean="0"/>
              <a:t>Erythrocytes</a:t>
            </a:r>
            <a:r>
              <a:rPr lang="en-US" dirty="0" smtClean="0"/>
              <a:t> (red blood cells)</a:t>
            </a:r>
          </a:p>
          <a:p>
            <a:pPr marL="0" indent="0"/>
            <a:r>
              <a:rPr lang="en-US" u="sng" dirty="0" smtClean="0"/>
              <a:t>Leukocytes</a:t>
            </a:r>
            <a:r>
              <a:rPr lang="en-US" dirty="0" smtClean="0"/>
              <a:t> (white blood cells)</a:t>
            </a:r>
          </a:p>
          <a:p>
            <a:endParaRPr lang="en-US" dirty="0"/>
          </a:p>
        </p:txBody>
      </p:sp>
      <p:pic>
        <p:nvPicPr>
          <p:cNvPr id="5122" name="Picture 2" descr="C:\Users\Jaime Riddle\Desktop\blood cells c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41" y="1524000"/>
            <a:ext cx="5325559" cy="39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4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RBC’s and WBC’s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aime Riddle\Desktop\BLOOD_BA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28326" cy="54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0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1564</TotalTime>
  <Words>1316</Words>
  <Application>Microsoft Office PowerPoint</Application>
  <PresentationFormat>On-screen Show (4:3)</PresentationFormat>
  <Paragraphs>228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Angles</vt:lpstr>
      <vt:lpstr>The HUMAN BODY!!!</vt:lpstr>
      <vt:lpstr>List of systems</vt:lpstr>
      <vt:lpstr>homeostasis</vt:lpstr>
      <vt:lpstr>homeostasis</vt:lpstr>
      <vt:lpstr>Circulatory system</vt:lpstr>
      <vt:lpstr>blood</vt:lpstr>
      <vt:lpstr>Blood </vt:lpstr>
      <vt:lpstr>Blood composition</vt:lpstr>
      <vt:lpstr>RBC’s and WBC’s</vt:lpstr>
      <vt:lpstr>platelets</vt:lpstr>
      <vt:lpstr>Red blood cells</vt:lpstr>
      <vt:lpstr>anemia</vt:lpstr>
      <vt:lpstr>White blood cells</vt:lpstr>
      <vt:lpstr>PowerPoint Presentation</vt:lpstr>
      <vt:lpstr>PowerPoint Presentation</vt:lpstr>
      <vt:lpstr>Blood type</vt:lpstr>
      <vt:lpstr>The heart</vt:lpstr>
      <vt:lpstr>The heart</vt:lpstr>
      <vt:lpstr>Parts of the heart</vt:lpstr>
      <vt:lpstr>*Arteries v. veins</vt:lpstr>
      <vt:lpstr>PowerPoint Presentation</vt:lpstr>
      <vt:lpstr>PowerPoint Presentation</vt:lpstr>
      <vt:lpstr>aneurysm</vt:lpstr>
      <vt:lpstr>*The heartbeat</vt:lpstr>
      <vt:lpstr>*the cardiac cycle</vt:lpstr>
      <vt:lpstr>*Cardiac cycle</vt:lpstr>
      <vt:lpstr>Heart disease</vt:lpstr>
      <vt:lpstr>Heart attacks</vt:lpstr>
      <vt:lpstr>The immune system</vt:lpstr>
      <vt:lpstr>First line of defense</vt:lpstr>
      <vt:lpstr>Immune response</vt:lpstr>
      <vt:lpstr>*lymphatic system</vt:lpstr>
      <vt:lpstr>PowerPoint Presentation</vt:lpstr>
      <vt:lpstr>*lymphocytes</vt:lpstr>
      <vt:lpstr>PowerPoint Presentation</vt:lpstr>
      <vt:lpstr>PowerPoint Presentation</vt:lpstr>
      <vt:lpstr>Antibodies and antigens</vt:lpstr>
      <vt:lpstr>PowerPoint Presentation</vt:lpstr>
      <vt:lpstr>*How Antibodies fight</vt:lpstr>
      <vt:lpstr>allergies</vt:lpstr>
      <vt:lpstr>PowerPoint Presentation</vt:lpstr>
      <vt:lpstr>Autoimmune diseases</vt:lpstr>
      <vt:lpstr>PowerPoint Presentation</vt:lpstr>
      <vt:lpstr>YOUTUBE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BODY!!!</dc:title>
  <dc:creator>WillRiddle</dc:creator>
  <cp:lastModifiedBy>WillRiddle</cp:lastModifiedBy>
  <cp:revision>66</cp:revision>
  <dcterms:created xsi:type="dcterms:W3CDTF">2018-02-26T04:58:15Z</dcterms:created>
  <dcterms:modified xsi:type="dcterms:W3CDTF">2018-04-02T00:34:20Z</dcterms:modified>
</cp:coreProperties>
</file>