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12" r:id="rId2"/>
    <p:sldId id="299" r:id="rId3"/>
    <p:sldId id="331" r:id="rId4"/>
    <p:sldId id="323" r:id="rId5"/>
    <p:sldId id="332" r:id="rId6"/>
    <p:sldId id="300" r:id="rId7"/>
    <p:sldId id="316" r:id="rId8"/>
    <p:sldId id="274" r:id="rId9"/>
    <p:sldId id="333" r:id="rId10"/>
    <p:sldId id="311" r:id="rId11"/>
    <p:sldId id="257" r:id="rId12"/>
    <p:sldId id="258" r:id="rId13"/>
    <p:sldId id="259" r:id="rId14"/>
    <p:sldId id="301" r:id="rId15"/>
    <p:sldId id="317" r:id="rId16"/>
    <p:sldId id="302" r:id="rId17"/>
    <p:sldId id="263" r:id="rId18"/>
    <p:sldId id="260" r:id="rId19"/>
    <p:sldId id="267" r:id="rId20"/>
    <p:sldId id="277" r:id="rId21"/>
    <p:sldId id="308" r:id="rId22"/>
    <p:sldId id="314" r:id="rId23"/>
    <p:sldId id="315" r:id="rId24"/>
    <p:sldId id="265" r:id="rId25"/>
    <p:sldId id="325" r:id="rId26"/>
    <p:sldId id="272" r:id="rId27"/>
    <p:sldId id="319" r:id="rId28"/>
    <p:sldId id="264" r:id="rId29"/>
    <p:sldId id="266" r:id="rId30"/>
    <p:sldId id="313" r:id="rId31"/>
    <p:sldId id="318" r:id="rId32"/>
    <p:sldId id="275" r:id="rId33"/>
    <p:sldId id="261" r:id="rId34"/>
    <p:sldId id="270" r:id="rId35"/>
    <p:sldId id="304" r:id="rId36"/>
    <p:sldId id="305" r:id="rId37"/>
    <p:sldId id="271" r:id="rId38"/>
    <p:sldId id="268" r:id="rId39"/>
    <p:sldId id="273" r:id="rId40"/>
    <p:sldId id="303" r:id="rId41"/>
    <p:sldId id="269" r:id="rId42"/>
    <p:sldId id="288" r:id="rId43"/>
    <p:sldId id="320" r:id="rId44"/>
    <p:sldId id="276" r:id="rId45"/>
    <p:sldId id="278" r:id="rId46"/>
    <p:sldId id="279" r:id="rId47"/>
    <p:sldId id="296" r:id="rId48"/>
    <p:sldId id="297" r:id="rId49"/>
    <p:sldId id="298" r:id="rId50"/>
    <p:sldId id="262" r:id="rId51"/>
    <p:sldId id="281" r:id="rId52"/>
    <p:sldId id="282" r:id="rId53"/>
    <p:sldId id="280" r:id="rId54"/>
    <p:sldId id="284" r:id="rId55"/>
    <p:sldId id="322" r:id="rId56"/>
    <p:sldId id="334" r:id="rId57"/>
    <p:sldId id="335" r:id="rId58"/>
    <p:sldId id="283" r:id="rId59"/>
    <p:sldId id="286" r:id="rId60"/>
    <p:sldId id="285" r:id="rId61"/>
    <p:sldId id="287" r:id="rId62"/>
    <p:sldId id="291" r:id="rId63"/>
    <p:sldId id="289" r:id="rId64"/>
    <p:sldId id="290" r:id="rId65"/>
    <p:sldId id="307" r:id="rId66"/>
    <p:sldId id="306" r:id="rId67"/>
    <p:sldId id="326" r:id="rId68"/>
    <p:sldId id="310" r:id="rId69"/>
    <p:sldId id="292" r:id="rId70"/>
    <p:sldId id="293" r:id="rId71"/>
    <p:sldId id="330" r:id="rId72"/>
    <p:sldId id="328" r:id="rId73"/>
    <p:sldId id="329" r:id="rId74"/>
    <p:sldId id="294" r:id="rId75"/>
    <p:sldId id="295" r:id="rId76"/>
    <p:sldId id="324" r:id="rId77"/>
    <p:sldId id="321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6CCE9-6158-4629-9BA1-5F5480EF3EF2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EE7BD-5519-485B-A817-22C7E5144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3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called “Conflict Theory” in the literature.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7BD-5519-485B-A817-22C7E51448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1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attention and favor are off, in the Marxist worldview, not the </a:t>
            </a:r>
            <a:r>
              <a:rPr lang="en-US" baseline="0" dirty="0" err="1" smtClean="0"/>
              <a:t>identiication</a:t>
            </a:r>
            <a:r>
              <a:rPr lang="en-US" baseline="0" dirty="0" smtClean="0"/>
              <a:t> of poverty as an important issue.  Also worldview of how to solve is off.  Jesus knew that a bag of silver given to the poor would not ultimately solve that problem.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7BD-5519-485B-A817-22C7E51448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1833 Oberlin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7BD-5519-485B-A817-22C7E514483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7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1830s-50s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7BD-5519-485B-A817-22C7E51448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46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anyone ever say, “I like your atheism, but I do not like your atheists.</a:t>
            </a:r>
            <a:r>
              <a:rPr lang="en-US" baseline="0" dirty="0" smtClean="0"/>
              <a:t>  Your atheists are so unlike their atheist founders?”   Or, “I like your Hindu yogis, but not your Hindus.  Your Hindus are so unlike your </a:t>
            </a:r>
            <a:r>
              <a:rPr lang="en-US" baseline="0" dirty="0" err="1" smtClean="0"/>
              <a:t>bodhisatvas</a:t>
            </a:r>
            <a:r>
              <a:rPr lang="en-US" baseline="0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E7BD-5519-485B-A817-22C7E51448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4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5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2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2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3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4B1C-586D-431D-B53E-432D1567A39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E567A-AC7D-4745-95BA-66275532B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C:\Users\WillRiddle\Desktop\sidebars-widgets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6986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1143000"/>
            <a:ext cx="3505200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199" y="4800600"/>
            <a:ext cx="4182533" cy="1219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Image result for cultural marx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8699"/>
            <a:ext cx="4723138" cy="67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rousseau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30" y="1060554"/>
            <a:ext cx="9175230" cy="47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voltaire christianity is the bloodi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5643641" cy="61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llRiddle\Desktop\karl-marx-22they-must-perish-in-the-revolutionary-holocaust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8128000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096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Darwinian struggle of the poor against the rich, the Have Nots against the Haves</a:t>
            </a:r>
          </a:p>
          <a:p>
            <a:r>
              <a:rPr lang="en-US" dirty="0" smtClean="0"/>
              <a:t>Need to </a:t>
            </a:r>
            <a:r>
              <a:rPr lang="en-US" dirty="0" smtClean="0"/>
              <a:t>swarm: </a:t>
            </a:r>
            <a:r>
              <a:rPr lang="en-US" dirty="0" smtClean="0"/>
              <a:t>bloody </a:t>
            </a:r>
            <a:r>
              <a:rPr lang="en-US" dirty="0" smtClean="0"/>
              <a:t>revolution </a:t>
            </a:r>
            <a:r>
              <a:rPr lang="en-US" dirty="0" smtClean="0"/>
              <a:t>to win the future; ends justify the means</a:t>
            </a:r>
            <a:endParaRPr lang="en-US" dirty="0"/>
          </a:p>
        </p:txBody>
      </p:sp>
      <p:pic>
        <p:nvPicPr>
          <p:cNvPr id="44034" name="Picture 2" descr="Image result for workers of the world u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9" y="334780"/>
            <a:ext cx="9300148" cy="43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For </a:t>
            </a:r>
            <a:r>
              <a:rPr lang="en-US" i="1" dirty="0">
                <a:solidFill>
                  <a:srgbClr val="0070C0"/>
                </a:solidFill>
              </a:rPr>
              <a:t>though we live in the flesh, we do not wage war according to </a:t>
            </a:r>
            <a:r>
              <a:rPr lang="en-US" i="1" dirty="0" smtClean="0">
                <a:solidFill>
                  <a:srgbClr val="0070C0"/>
                </a:solidFill>
              </a:rPr>
              <a:t>the flesh</a:t>
            </a:r>
            <a:r>
              <a:rPr lang="en-US" i="1" dirty="0">
                <a:solidFill>
                  <a:srgbClr val="0070C0"/>
                </a:solidFill>
              </a:rPr>
              <a:t>. </a:t>
            </a:r>
            <a:r>
              <a:rPr lang="en-US" i="1" dirty="0" smtClean="0">
                <a:solidFill>
                  <a:srgbClr val="0070C0"/>
                </a:solidFill>
              </a:rPr>
              <a:t>The weapons</a:t>
            </a:r>
            <a:r>
              <a:rPr lang="en-US" i="1" dirty="0">
                <a:solidFill>
                  <a:srgbClr val="0070C0"/>
                </a:solidFill>
              </a:rPr>
              <a:t> of our warfare are not the weapons of the world. </a:t>
            </a:r>
            <a:r>
              <a:rPr lang="en-US" i="1" dirty="0" smtClean="0">
                <a:solidFill>
                  <a:srgbClr val="0070C0"/>
                </a:solidFill>
              </a:rPr>
              <a:t>(2 Cor. 10:3-4)</a:t>
            </a:r>
          </a:p>
          <a:p>
            <a:pPr marL="0" indent="0" algn="ctr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i="1" dirty="0">
                <a:solidFill>
                  <a:srgbClr val="0070C0"/>
                </a:solidFill>
              </a:rPr>
              <a:t>Why not say</a:t>
            </a:r>
            <a:r>
              <a:rPr lang="en-US" i="1" dirty="0" smtClean="0">
                <a:solidFill>
                  <a:srgbClr val="0070C0"/>
                </a:solidFill>
              </a:rPr>
              <a:t>, “Let </a:t>
            </a:r>
            <a:r>
              <a:rPr lang="en-US" i="1" dirty="0">
                <a:solidFill>
                  <a:srgbClr val="0070C0"/>
                </a:solidFill>
              </a:rPr>
              <a:t>us do evil 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that</a:t>
            </a:r>
            <a:r>
              <a:rPr lang="en-US" i="1" dirty="0">
                <a:solidFill>
                  <a:srgbClr val="0070C0"/>
                </a:solidFill>
              </a:rPr>
              <a:t> good may result?” 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Their</a:t>
            </a:r>
            <a:r>
              <a:rPr lang="en-US" i="1" dirty="0">
                <a:solidFill>
                  <a:srgbClr val="0070C0"/>
                </a:solidFill>
              </a:rPr>
              <a:t> condemnation is </a:t>
            </a:r>
            <a:r>
              <a:rPr lang="en-US" i="1" dirty="0" smtClean="0">
                <a:solidFill>
                  <a:srgbClr val="0070C0"/>
                </a:solidFill>
              </a:rPr>
              <a:t>deserved! (Rom. 3:8)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illRiddle\Desktop\state ed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6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Worldview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basis of all problems across the globe are struggles over limited resources between the more and less powerful</a:t>
            </a:r>
          </a:p>
          <a:p>
            <a:r>
              <a:rPr lang="en-US" dirty="0" smtClean="0"/>
              <a:t>The more powerful people in the world </a:t>
            </a:r>
            <a:r>
              <a:rPr lang="en-US" i="1" dirty="0" smtClean="0"/>
              <a:t>exploit</a:t>
            </a:r>
            <a:r>
              <a:rPr lang="en-US" dirty="0" smtClean="0"/>
              <a:t> resources and </a:t>
            </a:r>
            <a:r>
              <a:rPr lang="en-US" i="1" dirty="0" smtClean="0"/>
              <a:t>oppress</a:t>
            </a:r>
            <a:r>
              <a:rPr lang="en-US" dirty="0" smtClean="0"/>
              <a:t> the poor so they can’t get at them</a:t>
            </a:r>
          </a:p>
          <a:p>
            <a:r>
              <a:rPr lang="en-US" dirty="0" smtClean="0"/>
              <a:t>Those who are exploited respond to their oppression and cause other social problems they get blamed for (crime, etc</a:t>
            </a:r>
            <a:r>
              <a:rPr lang="en-US" dirty="0" smtClean="0"/>
              <a:t>.).</a:t>
            </a:r>
          </a:p>
          <a:p>
            <a:r>
              <a:rPr lang="en-US" dirty="0" smtClean="0"/>
              <a:t>Most of us have been indoctrinated into this worldview instead of into a Biblical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4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20" y="1690141"/>
            <a:ext cx="8411980" cy="49392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Schools, media, and educational outlets are seen as maintaining existing evil power structures.</a:t>
            </a:r>
          </a:p>
          <a:p>
            <a:r>
              <a:rPr lang="en-US" dirty="0" smtClean="0"/>
              <a:t>They are </a:t>
            </a:r>
            <a:r>
              <a:rPr lang="en-US" dirty="0" smtClean="0"/>
              <a:t>seen as funded </a:t>
            </a:r>
            <a:r>
              <a:rPr lang="en-US" dirty="0" smtClean="0"/>
              <a:t>by the rich </a:t>
            </a:r>
            <a:r>
              <a:rPr lang="en-US" dirty="0" smtClean="0"/>
              <a:t>and favored to </a:t>
            </a:r>
            <a:r>
              <a:rPr lang="en-US" dirty="0" smtClean="0"/>
              <a:t>maintain inequality. </a:t>
            </a:r>
            <a:r>
              <a:rPr lang="en-US" dirty="0" smtClean="0"/>
              <a:t> Need </a:t>
            </a:r>
            <a:r>
              <a:rPr lang="en-US" dirty="0" smtClean="0"/>
              <a:t>to be </a:t>
            </a:r>
            <a:r>
              <a:rPr lang="en-US" dirty="0" smtClean="0"/>
              <a:t>reversed or eliminated completely.</a:t>
            </a:r>
            <a:endParaRPr lang="en-US" dirty="0" smtClean="0"/>
          </a:p>
          <a:p>
            <a:r>
              <a:rPr lang="en-US" dirty="0" smtClean="0"/>
              <a:t>Society’s basic problem </a:t>
            </a:r>
            <a:r>
              <a:rPr lang="en-US" dirty="0" smtClean="0"/>
              <a:t>is a bunch of power struggles</a:t>
            </a:r>
            <a:r>
              <a:rPr lang="en-US" dirty="0" smtClean="0"/>
              <a:t>.  (i.e. not individual sin).</a:t>
            </a:r>
            <a:endParaRPr lang="en-US" dirty="0" smtClean="0"/>
          </a:p>
          <a:p>
            <a:r>
              <a:rPr lang="en-US" dirty="0" smtClean="0"/>
              <a:t>Good socialist institutions/governments will help resolve these power struggles in the PC way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Culture War on Christianity </a:t>
            </a:r>
            <a:r>
              <a:rPr lang="en-US" dirty="0" smtClean="0"/>
              <a:t>is a great starting point since it launched the whole of Western Civilization (the sickness we’re fighting).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0529"/>
            <a:ext cx="8229600" cy="5456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Churches?</a:t>
            </a:r>
            <a:endParaRPr lang="en-US" dirty="0"/>
          </a:p>
        </p:txBody>
      </p:sp>
      <p:pic>
        <p:nvPicPr>
          <p:cNvPr id="11266" name="Picture 2" descr="C:\Users\WillRiddle\Desktop\Gramsci culture 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470"/>
            <a:ext cx="9144000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7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Marxism</a:t>
            </a:r>
            <a:r>
              <a:rPr lang="en-US" dirty="0" smtClean="0"/>
              <a:t> is </a:t>
            </a:r>
            <a:r>
              <a:rPr lang="en-US" dirty="0" smtClean="0"/>
              <a:t>about </a:t>
            </a:r>
            <a:r>
              <a:rPr lang="en-US" u="sng" dirty="0" smtClean="0"/>
              <a:t>uprooting those who have historically had power</a:t>
            </a:r>
            <a:r>
              <a:rPr lang="en-US" dirty="0" smtClean="0"/>
              <a:t>, and replacing them with those </a:t>
            </a:r>
            <a:r>
              <a:rPr lang="en-US" dirty="0" smtClean="0"/>
              <a:t>who have historically not had </a:t>
            </a:r>
            <a:r>
              <a:rPr lang="en-US" dirty="0" smtClean="0"/>
              <a:t>power.</a:t>
            </a:r>
          </a:p>
          <a:p>
            <a:r>
              <a:rPr lang="en-US" b="1" dirty="0" smtClean="0"/>
              <a:t>Socialism</a:t>
            </a:r>
            <a:r>
              <a:rPr lang="en-US" dirty="0" smtClean="0"/>
              <a:t> is an economic way of doing this, since money is an obvious source of power.</a:t>
            </a:r>
          </a:p>
          <a:p>
            <a:r>
              <a:rPr lang="en-US" i="1" dirty="0" smtClean="0"/>
              <a:t>Forceful</a:t>
            </a:r>
            <a:r>
              <a:rPr lang="en-US" dirty="0" smtClean="0"/>
              <a:t> redistribution of money (land, resources) is called “Communism.”</a:t>
            </a:r>
          </a:p>
          <a:p>
            <a:r>
              <a:rPr lang="en-US" i="1" dirty="0" smtClean="0"/>
              <a:t>Gentle</a:t>
            </a:r>
            <a:r>
              <a:rPr lang="en-US" dirty="0" smtClean="0"/>
              <a:t> redistribution of money is called “Democratic Socialism” (or “Social Democracy”).</a:t>
            </a:r>
          </a:p>
          <a:p>
            <a:pPr lvl="1"/>
            <a:r>
              <a:rPr lang="en-US" dirty="0" smtClean="0"/>
              <a:t>Both make a nation poorer, less productive.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26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WillRiddle\Desktop\cb45b89c123b2044ff780b72fd00ec6e--religion-and-politics-anti-relig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501196" cy="61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Image result for christians hate-filled hypocr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8521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Mt. 26:10-11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0070C0"/>
                </a:solidFill>
              </a:rPr>
              <a:t>Aware of this, Jesus asked,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“</a:t>
            </a:r>
            <a:r>
              <a:rPr lang="en-US" i="1" dirty="0">
                <a:solidFill>
                  <a:srgbClr val="0070C0"/>
                </a:solidFill>
              </a:rPr>
              <a:t>Why are you bothering this woman?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She </a:t>
            </a:r>
            <a:r>
              <a:rPr lang="en-US" i="1" dirty="0">
                <a:solidFill>
                  <a:srgbClr val="0070C0"/>
                </a:solidFill>
              </a:rPr>
              <a:t>has done a beautiful deed to Me. 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The</a:t>
            </a:r>
            <a:r>
              <a:rPr lang="en-US" i="1" dirty="0">
                <a:solidFill>
                  <a:srgbClr val="0070C0"/>
                </a:solidFill>
              </a:rPr>
              <a:t> poor you will always have with you, 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but</a:t>
            </a:r>
            <a:r>
              <a:rPr lang="en-US" i="1" dirty="0">
                <a:solidFill>
                  <a:srgbClr val="0070C0"/>
                </a:solidFill>
              </a:rPr>
              <a:t> you will </a:t>
            </a:r>
            <a:r>
              <a:rPr lang="en-US" i="1" dirty="0" smtClean="0">
                <a:solidFill>
                  <a:srgbClr val="0070C0"/>
                </a:solidFill>
              </a:rPr>
              <a:t>not always</a:t>
            </a:r>
            <a:r>
              <a:rPr lang="en-US" i="1" dirty="0">
                <a:solidFill>
                  <a:srgbClr val="0070C0"/>
                </a:solidFill>
              </a:rPr>
              <a:t> have Me</a:t>
            </a:r>
            <a:r>
              <a:rPr lang="en-US" i="1" dirty="0" smtClean="0">
                <a:solidFill>
                  <a:srgbClr val="0070C0"/>
                </a:solidFill>
              </a:rPr>
              <a:t>.*</a:t>
            </a:r>
            <a:r>
              <a:rPr lang="en-US" i="1" dirty="0">
                <a:solidFill>
                  <a:srgbClr val="0070C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09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25:1-3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0070C0"/>
                </a:solidFill>
              </a:rPr>
              <a:t>To You, O LORD, I lift up my soul.      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O </a:t>
            </a:r>
            <a:r>
              <a:rPr lang="en-US" i="1" dirty="0">
                <a:solidFill>
                  <a:srgbClr val="0070C0"/>
                </a:solidFill>
              </a:rPr>
              <a:t>my God, in You I trust,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            Do not let me be ashamed;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            Do not let my enemies exult over </a:t>
            </a:r>
            <a:r>
              <a:rPr lang="en-US" i="1" dirty="0" smtClean="0">
                <a:solidFill>
                  <a:srgbClr val="0070C0"/>
                </a:solidFill>
              </a:rPr>
              <a:t>me.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Indeed</a:t>
            </a:r>
            <a:r>
              <a:rPr lang="en-US" i="1" dirty="0">
                <a:solidFill>
                  <a:srgbClr val="0070C0"/>
                </a:solidFill>
              </a:rPr>
              <a:t>, none of those who wait for You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will </a:t>
            </a:r>
            <a:r>
              <a:rPr lang="en-US" i="1" dirty="0">
                <a:solidFill>
                  <a:srgbClr val="0070C0"/>
                </a:solidFill>
              </a:rPr>
              <a:t>be ashamed;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            Those who deal treacherously without cause will be ashamed.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WillRiddle\Desktop\repressive tole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2400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2390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WillRiddle\Desktop\Mao-Zedong-quote-about-support-from-Quotations-from-Chairman-Mao-Tse-tung-1b6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Gramsci: “</a:t>
            </a:r>
            <a:r>
              <a:rPr lang="en-US" b="1" dirty="0" smtClean="0"/>
              <a:t>Everything is political</a:t>
            </a:r>
            <a:r>
              <a:rPr lang="en-US" dirty="0" smtClean="0"/>
              <a:t>.”  </a:t>
            </a:r>
          </a:p>
          <a:p>
            <a:pPr lvl="1"/>
            <a:r>
              <a:rPr lang="en-US" dirty="0" smtClean="0"/>
              <a:t>All the “free” choices you make everyday</a:t>
            </a:r>
            <a:r>
              <a:rPr lang="en-US" dirty="0" smtClean="0"/>
              <a:t>…  everything you buy (don’t buy), eat (don’t eat)…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won’t freely choose </a:t>
            </a:r>
            <a:r>
              <a:rPr lang="en-US" dirty="0" smtClean="0"/>
              <a:t>Revolution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won’t freely choose the </a:t>
            </a:r>
            <a:r>
              <a:rPr lang="en-US" dirty="0" smtClean="0"/>
              <a:t>Collective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You won’t freely choose the </a:t>
            </a:r>
            <a:r>
              <a:rPr lang="en-US" dirty="0" smtClean="0"/>
              <a:t>Correct </a:t>
            </a:r>
            <a:r>
              <a:rPr lang="en-US" dirty="0" smtClean="0"/>
              <a:t>options.</a:t>
            </a:r>
          </a:p>
          <a:p>
            <a:r>
              <a:rPr lang="en-US" dirty="0" err="1" smtClean="0"/>
              <a:t>Sooo</a:t>
            </a:r>
            <a:r>
              <a:rPr lang="en-US" dirty="0" smtClean="0"/>
              <a:t>… we help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Marcuse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WillRiddle\Desktop\marcu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6" y="1371600"/>
            <a:ext cx="8637814" cy="48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9" y="914400"/>
            <a:ext cx="8477250" cy="39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Sources of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Money is one source of power, but not the only one.  </a:t>
            </a:r>
          </a:p>
          <a:p>
            <a:r>
              <a:rPr lang="en-US" dirty="0" smtClean="0"/>
              <a:t>Social power, or Status/Favor is also important.</a:t>
            </a:r>
          </a:p>
          <a:p>
            <a:r>
              <a:rPr lang="en-US" b="1" u="sng" dirty="0" smtClean="0"/>
              <a:t>Cultural Marxists </a:t>
            </a:r>
            <a:r>
              <a:rPr lang="en-US" dirty="0" smtClean="0"/>
              <a:t>argue that this precedes economic power:  </a:t>
            </a:r>
            <a:endParaRPr lang="en-US" dirty="0"/>
          </a:p>
          <a:p>
            <a:r>
              <a:rPr lang="en-US" dirty="0" smtClean="0"/>
              <a:t>Certain traits make some people groups prosper and others fail.  Institutions that transmit those traits hold ultimate power and need to be radically transformed.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2:1-3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“Why </a:t>
            </a:r>
            <a:r>
              <a:rPr lang="en-US" i="1" dirty="0">
                <a:solidFill>
                  <a:srgbClr val="0070C0"/>
                </a:solidFill>
              </a:rPr>
              <a:t>do the nations </a:t>
            </a:r>
            <a:r>
              <a:rPr lang="en-US" i="1" dirty="0" smtClean="0">
                <a:solidFill>
                  <a:srgbClr val="0070C0"/>
                </a:solidFill>
              </a:rPr>
              <a:t>rage</a:t>
            </a:r>
            <a:r>
              <a:rPr lang="en-US" i="1" dirty="0">
                <a:solidFill>
                  <a:srgbClr val="0070C0"/>
                </a:solidFill>
              </a:rPr>
              <a:t/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and the peoples plot in vain?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The </a:t>
            </a:r>
            <a:r>
              <a:rPr lang="en-US" i="1" dirty="0">
                <a:solidFill>
                  <a:srgbClr val="0070C0"/>
                </a:solidFill>
              </a:rPr>
              <a:t>kings of the earth set themselves,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and the rulers take counsel together,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against the </a:t>
            </a:r>
            <a:r>
              <a:rPr lang="en-US" i="1" cap="all" dirty="0">
                <a:solidFill>
                  <a:srgbClr val="0070C0"/>
                </a:solidFill>
              </a:rPr>
              <a:t>LORD</a:t>
            </a:r>
            <a:r>
              <a:rPr lang="en-US" i="1" dirty="0">
                <a:solidFill>
                  <a:srgbClr val="0070C0"/>
                </a:solidFill>
              </a:rPr>
              <a:t> and against his Anointed, saying,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“</a:t>
            </a:r>
            <a:r>
              <a:rPr lang="en-US" i="1" dirty="0">
                <a:solidFill>
                  <a:srgbClr val="0070C0"/>
                </a:solidFill>
              </a:rPr>
              <a:t>Let us burst their bonds apart</a:t>
            </a:r>
            <a:br>
              <a:rPr lang="en-US" i="1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and cast away their cords from us</a:t>
            </a:r>
            <a:r>
              <a:rPr lang="en-US" i="1" dirty="0" smtClean="0">
                <a:solidFill>
                  <a:srgbClr val="0070C0"/>
                </a:solidFill>
              </a:rPr>
              <a:t>.”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7:7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>
                <a:solidFill>
                  <a:srgbClr val="0070C0"/>
                </a:solidFill>
              </a:rPr>
              <a:t>Well then, </a:t>
            </a:r>
            <a:r>
              <a:rPr lang="en-US" i="1" dirty="0" smtClean="0">
                <a:solidFill>
                  <a:srgbClr val="0070C0"/>
                </a:solidFill>
              </a:rPr>
              <a:t>is </a:t>
            </a:r>
            <a:r>
              <a:rPr lang="en-US" i="1" dirty="0">
                <a:solidFill>
                  <a:srgbClr val="0070C0"/>
                </a:solidFill>
              </a:rPr>
              <a:t>the law of God is sinful?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Of </a:t>
            </a:r>
            <a:r>
              <a:rPr lang="en-US" i="1" dirty="0">
                <a:solidFill>
                  <a:srgbClr val="0070C0"/>
                </a:solidFill>
              </a:rPr>
              <a:t>course not!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In </a:t>
            </a:r>
            <a:r>
              <a:rPr lang="en-US" i="1" dirty="0">
                <a:solidFill>
                  <a:srgbClr val="0070C0"/>
                </a:solidFill>
              </a:rPr>
              <a:t>fact, it was the </a:t>
            </a:r>
            <a:r>
              <a:rPr lang="en-US" i="1" dirty="0" smtClean="0">
                <a:solidFill>
                  <a:srgbClr val="0070C0"/>
                </a:solidFill>
              </a:rPr>
              <a:t>Law </a:t>
            </a:r>
            <a:r>
              <a:rPr lang="en-US" i="1" dirty="0">
                <a:solidFill>
                  <a:srgbClr val="0070C0"/>
                </a:solidFill>
              </a:rPr>
              <a:t>that showed me my sin.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 </a:t>
            </a:r>
            <a:r>
              <a:rPr lang="en-US" i="1" dirty="0">
                <a:solidFill>
                  <a:srgbClr val="0070C0"/>
                </a:solidFill>
              </a:rPr>
              <a:t>would never have known that coveting is wrong if the </a:t>
            </a:r>
            <a:r>
              <a:rPr lang="en-US" i="1" dirty="0" smtClean="0">
                <a:solidFill>
                  <a:srgbClr val="0070C0"/>
                </a:solidFill>
              </a:rPr>
              <a:t>Law </a:t>
            </a:r>
            <a:r>
              <a:rPr lang="en-US" i="1" dirty="0">
                <a:solidFill>
                  <a:srgbClr val="0070C0"/>
                </a:solidFill>
              </a:rPr>
              <a:t>had not said,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"</a:t>
            </a:r>
            <a:r>
              <a:rPr lang="en-US" i="1" dirty="0">
                <a:solidFill>
                  <a:srgbClr val="0070C0"/>
                </a:solidFill>
              </a:rPr>
              <a:t>You must not covet."</a:t>
            </a:r>
          </a:p>
        </p:txBody>
      </p:sp>
    </p:spTree>
    <p:extLst>
      <p:ext uri="{BB962C8B-B14F-4D97-AF65-F5344CB8AC3E}">
        <p14:creationId xmlns:p14="http://schemas.microsoft.com/office/powerpoint/2010/main" val="16605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WillRiddle\Desktop\goldmanathe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WillRiddle\Desktop\the-meaning-of-peace-is-the-absence-of-opposition-to-socialism-karl-mar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5047"/>
            <a:ext cx="8534400" cy="40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C:\Users\WillRiddle\Desktop\chicanof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32" y="68269"/>
            <a:ext cx="3194050" cy="20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WillRiddle\Desktop\feminist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79" y="385762"/>
            <a:ext cx="27336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WillRiddle\Desktop\powerf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38" y="121638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WillRiddle\Desktop\panafricanfi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182" y="413010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WillRiddle\Desktop\blackpower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7" y="4822824"/>
            <a:ext cx="2838451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WillRiddle\Desktop\womenpow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20" y="30772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WillRiddle\Desktop\transpowerfis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770" y="2438399"/>
            <a:ext cx="3235118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docspopuli.org/articles/Fist_images/PSMfi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8" y="1812171"/>
            <a:ext cx="1905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Image result for chicano power demon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7" y="152400"/>
            <a:ext cx="5107036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Image result for chicano power demon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282" y="3124200"/>
            <a:ext cx="5134793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Image result for black power demon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20050" cy="60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WillRiddle\Desktop\Che-Guevara-Quotes-Like-The-Revolution-is-not-an-Apple-HD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406" y="0"/>
            <a:ext cx="41671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alinsky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noisyroom.net/blog/incitin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86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WillRiddle\Desktop\PC spe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199"/>
            <a:ext cx="8763000" cy="40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C:\Users\WillRiddle\Desktop\mecha-pro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3" y="304800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Image result for chicano power demon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48" y="3270202"/>
            <a:ext cx="5286375" cy="35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9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WillRiddle\Desktop\how-to-create-a-socialist-state-rules-radicals-b-saul-302768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9" y="152400"/>
            <a:ext cx="7110647" cy="738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alinsky quotes all life is warfa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92039">
            <a:off x="7214075" y="3445312"/>
            <a:ext cx="1927033" cy="16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248400"/>
            <a:ext cx="6096000" cy="12848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Huffington Post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879"/>
            <a:ext cx="693682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5867400"/>
            <a:ext cx="6632028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5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If</a:t>
            </a:r>
            <a:r>
              <a:rPr lang="en-US" i="1" dirty="0">
                <a:solidFill>
                  <a:srgbClr val="0070C0"/>
                </a:solidFill>
              </a:rPr>
              <a:t> the world hates you</a:t>
            </a:r>
            <a:r>
              <a:rPr lang="en-US" i="1" dirty="0" smtClean="0">
                <a:solidFill>
                  <a:srgbClr val="0070C0"/>
                </a:solidFill>
              </a:rPr>
              <a:t>, </a:t>
            </a: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understand</a:t>
            </a:r>
            <a:r>
              <a:rPr lang="en-US" i="1" dirty="0">
                <a:solidFill>
                  <a:srgbClr val="0070C0"/>
                </a:solidFill>
              </a:rPr>
              <a:t> that it hated Me first. 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0070C0"/>
                </a:solidFill>
              </a:rPr>
              <a:t>I</a:t>
            </a:r>
            <a:r>
              <a:rPr lang="en-US" i="1" dirty="0" smtClean="0">
                <a:solidFill>
                  <a:srgbClr val="0070C0"/>
                </a:solidFill>
              </a:rPr>
              <a:t>f </a:t>
            </a:r>
            <a:r>
              <a:rPr lang="en-US" i="1" dirty="0">
                <a:solidFill>
                  <a:srgbClr val="0070C0"/>
                </a:solidFill>
              </a:rPr>
              <a:t>you were of the world,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it </a:t>
            </a:r>
            <a:r>
              <a:rPr lang="en-US" i="1" dirty="0">
                <a:solidFill>
                  <a:srgbClr val="0070C0"/>
                </a:solidFill>
              </a:rPr>
              <a:t>would love you as its own.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Instead</a:t>
            </a:r>
            <a:r>
              <a:rPr lang="en-US" i="1" dirty="0">
                <a:solidFill>
                  <a:srgbClr val="0070C0"/>
                </a:solidFill>
              </a:rPr>
              <a:t>, the world hates you,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because </a:t>
            </a:r>
            <a:r>
              <a:rPr lang="en-US" i="1" dirty="0">
                <a:solidFill>
                  <a:srgbClr val="0070C0"/>
                </a:solidFill>
              </a:rPr>
              <a:t>you are not of the world, 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but </a:t>
            </a:r>
            <a:r>
              <a:rPr lang="en-US" i="1" dirty="0">
                <a:solidFill>
                  <a:srgbClr val="0070C0"/>
                </a:solidFill>
              </a:rPr>
              <a:t>I have chosen you out of the world.…</a:t>
            </a:r>
          </a:p>
        </p:txBody>
      </p:sp>
    </p:spTree>
    <p:extLst>
      <p:ext uri="{BB962C8B-B14F-4D97-AF65-F5344CB8AC3E}">
        <p14:creationId xmlns:p14="http://schemas.microsoft.com/office/powerpoint/2010/main" val="5451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WillRiddle\Desktop\2da7789cd00c24ecead84b5f25c39026--christian-memes-anti-relig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6200"/>
            <a:ext cx="5715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990600"/>
            <a:ext cx="12192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WillRiddle\Desktop\tre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46"/>
            <a:ext cx="9144000" cy="666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Users\WillRiddle\Desktop\a343764b907b249f6d7879df6316cd01--anti-religion-marriage-e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151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9200" y="6477000"/>
            <a:ext cx="6515100" cy="1981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C:\Users\WillRiddle\Desktop\suffrage church fl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" y="0"/>
            <a:ext cx="46969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Image result for oberlin college 1800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54" y="660975"/>
            <a:ext cx="4329645" cy="55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2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 descr="Image result for new england anti slavery soc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29" y="152400"/>
            <a:ext cx="501009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Image result for beecher sto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89" y="798913"/>
            <a:ext cx="3984581" cy="52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1" name="Picture 3" descr="C:\Users\WillRiddle\Desktop\wilberfo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9557"/>
            <a:ext cx="8763000" cy="49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32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Marxism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Values need to change </a:t>
            </a:r>
            <a:r>
              <a:rPr lang="en-US" dirty="0"/>
              <a:t>so that social power will shift </a:t>
            </a:r>
            <a:r>
              <a:rPr lang="en-US" dirty="0" smtClean="0"/>
              <a:t>away from </a:t>
            </a:r>
            <a:r>
              <a:rPr lang="en-US" dirty="0"/>
              <a:t>those who currently have </a:t>
            </a:r>
            <a:r>
              <a:rPr lang="en-US" dirty="0" smtClean="0"/>
              <a:t>favor </a:t>
            </a:r>
            <a:r>
              <a:rPr lang="en-US" dirty="0"/>
              <a:t>towards those who don’t.</a:t>
            </a:r>
          </a:p>
          <a:p>
            <a:r>
              <a:rPr lang="en-US" b="1" dirty="0"/>
              <a:t>Redistributive processes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i="1" dirty="0" smtClean="0">
                <a:solidFill>
                  <a:srgbClr val="FF0000"/>
                </a:solidFill>
              </a:rPr>
              <a:t>attention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favor</a:t>
            </a:r>
            <a:r>
              <a:rPr lang="en-US" i="1" dirty="0" smtClean="0"/>
              <a:t> </a:t>
            </a:r>
            <a:r>
              <a:rPr lang="en-US" dirty="0" smtClean="0"/>
              <a:t>will shift </a:t>
            </a:r>
            <a:r>
              <a:rPr lang="en-US" dirty="0"/>
              <a:t>current </a:t>
            </a:r>
            <a:r>
              <a:rPr lang="en-US" dirty="0" smtClean="0"/>
              <a:t>power trends.  </a:t>
            </a:r>
          </a:p>
          <a:p>
            <a:pPr lvl="1"/>
            <a:r>
              <a:rPr lang="en-US" dirty="0" smtClean="0"/>
              <a:t>Schools, experts, news, lawmakers</a:t>
            </a:r>
          </a:p>
          <a:p>
            <a:pPr lvl="1"/>
            <a:r>
              <a:rPr lang="en-US" dirty="0" smtClean="0"/>
              <a:t>art, music, TV, celebrities, products, fads</a:t>
            </a:r>
            <a:endParaRPr lang="en-US" dirty="0"/>
          </a:p>
          <a:p>
            <a:r>
              <a:rPr lang="en-US" dirty="0" smtClean="0"/>
              <a:t>Policies need to be created that keep </a:t>
            </a:r>
            <a:r>
              <a:rPr lang="en-US" dirty="0"/>
              <a:t>that </a:t>
            </a:r>
            <a:r>
              <a:rPr lang="en-US" dirty="0" smtClean="0"/>
              <a:t>new power </a:t>
            </a:r>
            <a:r>
              <a:rPr lang="en-US" dirty="0"/>
              <a:t>there and prevent </a:t>
            </a:r>
            <a:r>
              <a:rPr lang="en-US" dirty="0" smtClean="0"/>
              <a:t>old powers from re-acquiring it.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i am a christian that obliges me to be a commun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150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572000" cy="60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20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1" y="762000"/>
            <a:ext cx="899159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470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Image result for anti-christian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63711"/>
            <a:ext cx="6934200" cy="69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0801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90" y="304800"/>
            <a:ext cx="5395169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Love Thy Neighbor T Shirt Navy T-Shirt 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07" y="1441854"/>
            <a:ext cx="4545693" cy="54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7774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1Tim. 1:9-11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We </a:t>
            </a:r>
            <a:r>
              <a:rPr lang="en-US" i="1" dirty="0">
                <a:solidFill>
                  <a:srgbClr val="0070C0"/>
                </a:solidFill>
              </a:rPr>
              <a:t>realize that </a:t>
            </a:r>
            <a:r>
              <a:rPr lang="en-US" i="1" dirty="0" smtClean="0">
                <a:solidFill>
                  <a:srgbClr val="0070C0"/>
                </a:solidFill>
              </a:rPr>
              <a:t>the Law </a:t>
            </a:r>
            <a:r>
              <a:rPr lang="en-US" i="1" dirty="0">
                <a:solidFill>
                  <a:srgbClr val="0070C0"/>
                </a:solidFill>
              </a:rPr>
              <a:t>is not enacted for the righteous, but for the lawless and rebellious, for the ungodly and sinful, for the unholy and profane, for killers of father or </a:t>
            </a:r>
            <a:r>
              <a:rPr lang="en-US" i="1" dirty="0" smtClean="0">
                <a:solidFill>
                  <a:srgbClr val="0070C0"/>
                </a:solidFill>
              </a:rPr>
              <a:t>mother and for </a:t>
            </a:r>
            <a:r>
              <a:rPr lang="en-US" i="1" dirty="0">
                <a:solidFill>
                  <a:srgbClr val="0070C0"/>
                </a:solidFill>
              </a:rPr>
              <a:t>murderers, </a:t>
            </a:r>
            <a:r>
              <a:rPr lang="en-US" i="1" dirty="0" smtClean="0">
                <a:solidFill>
                  <a:srgbClr val="0070C0"/>
                </a:solidFill>
              </a:rPr>
              <a:t>for </a:t>
            </a:r>
            <a:r>
              <a:rPr lang="en-US" i="1" dirty="0">
                <a:solidFill>
                  <a:srgbClr val="0070C0"/>
                </a:solidFill>
              </a:rPr>
              <a:t>the sexually </a:t>
            </a:r>
            <a:r>
              <a:rPr lang="en-US" i="1" dirty="0" smtClean="0">
                <a:solidFill>
                  <a:srgbClr val="0070C0"/>
                </a:solidFill>
              </a:rPr>
              <a:t>immoral and homosexuals</a:t>
            </a:r>
            <a:r>
              <a:rPr lang="en-US" i="1" dirty="0">
                <a:solidFill>
                  <a:srgbClr val="0070C0"/>
                </a:solidFill>
              </a:rPr>
              <a:t>, for slave </a:t>
            </a:r>
            <a:r>
              <a:rPr lang="en-US" i="1" dirty="0" smtClean="0">
                <a:solidFill>
                  <a:srgbClr val="0070C0"/>
                </a:solidFill>
              </a:rPr>
              <a:t>traders, liars and </a:t>
            </a:r>
            <a:r>
              <a:rPr lang="en-US" i="1" dirty="0">
                <a:solidFill>
                  <a:srgbClr val="0070C0"/>
                </a:solidFill>
              </a:rPr>
              <a:t>perjurers, and for anyone else who is averse to sound teaching </a:t>
            </a:r>
            <a:r>
              <a:rPr lang="en-US" i="1" dirty="0" smtClean="0">
                <a:solidFill>
                  <a:srgbClr val="0070C0"/>
                </a:solidFill>
              </a:rPr>
              <a:t>that </a:t>
            </a:r>
            <a:r>
              <a:rPr lang="en-US" i="1" dirty="0">
                <a:solidFill>
                  <a:srgbClr val="0070C0"/>
                </a:solidFill>
              </a:rPr>
              <a:t>agrees with the glorious gospel of the blessed God, with which I have been entrusted.…</a:t>
            </a:r>
          </a:p>
        </p:txBody>
      </p:sp>
    </p:spTree>
    <p:extLst>
      <p:ext uri="{BB962C8B-B14F-4D97-AF65-F5344CB8AC3E}">
        <p14:creationId xmlns:p14="http://schemas.microsoft.com/office/powerpoint/2010/main" val="4048312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Matthew 5:16-18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	In </a:t>
            </a:r>
            <a:r>
              <a:rPr lang="en-US" i="1" dirty="0">
                <a:solidFill>
                  <a:srgbClr val="0070C0"/>
                </a:solidFill>
              </a:rPr>
              <a:t>the same way, let your light shine before men, that they may see your good deeds and glorify your Father in heaven. 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Do </a:t>
            </a:r>
            <a:r>
              <a:rPr lang="en-US" i="1" dirty="0">
                <a:solidFill>
                  <a:srgbClr val="0070C0"/>
                </a:solidFill>
              </a:rPr>
              <a:t>not think that I have come to </a:t>
            </a:r>
            <a:r>
              <a:rPr lang="en-US" i="1" dirty="0" smtClean="0">
                <a:solidFill>
                  <a:srgbClr val="0070C0"/>
                </a:solidFill>
              </a:rPr>
              <a:t>abolish the</a:t>
            </a:r>
            <a:r>
              <a:rPr lang="en-US" i="1" dirty="0">
                <a:solidFill>
                  <a:srgbClr val="0070C0"/>
                </a:solidFill>
              </a:rPr>
              <a:t> Law or the Prophets; I have not come to abolish them, but to fulfill them. 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For </a:t>
            </a:r>
            <a:r>
              <a:rPr lang="en-US" i="1" dirty="0">
                <a:solidFill>
                  <a:srgbClr val="0070C0"/>
                </a:solidFill>
              </a:rPr>
              <a:t>I tell you truly, until heaven and earth pass away, not a single jot, not a stroke of a pen, will disappear from the Law until everything is accomplished.…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13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LOVE mean?</a:t>
            </a:r>
          </a:p>
          <a:p>
            <a:pPr lvl="1"/>
            <a:r>
              <a:rPr lang="en-US" dirty="0" smtClean="0"/>
              <a:t>Acceptance? </a:t>
            </a:r>
          </a:p>
          <a:p>
            <a:pPr lvl="1"/>
            <a:r>
              <a:rPr lang="en-US" dirty="0" smtClean="0"/>
              <a:t>Aid?</a:t>
            </a:r>
          </a:p>
          <a:p>
            <a:pPr lvl="1"/>
            <a:r>
              <a:rPr lang="en-US" dirty="0" smtClean="0"/>
              <a:t>Finding solutions?</a:t>
            </a:r>
          </a:p>
          <a:p>
            <a:endParaRPr lang="en-US" dirty="0"/>
          </a:p>
          <a:p>
            <a:r>
              <a:rPr lang="en-US" dirty="0" smtClean="0"/>
              <a:t>What did Jesus mean, by LOVE?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941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Image result for i like your christ but not you christ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1" y="1101724"/>
            <a:ext cx="8933849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2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C:\Users\WillRiddle\Desktop\church-hate-church-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7" y="1207957"/>
            <a:ext cx="880533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9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Re-Balancing </a:t>
            </a:r>
            <a:r>
              <a:rPr lang="en-US" dirty="0"/>
              <a:t>A</a:t>
            </a:r>
            <a:r>
              <a:rPr lang="en-US" dirty="0" smtClean="0"/>
              <a:t>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Economic and Cultural Power</a:t>
            </a:r>
          </a:p>
          <a:p>
            <a:pPr lvl="1"/>
            <a:r>
              <a:rPr lang="en-US" b="1" dirty="0" smtClean="0"/>
              <a:t>Marxist Economics: </a:t>
            </a:r>
            <a:r>
              <a:rPr lang="en-US" dirty="0" smtClean="0"/>
              <a:t>Socialist economics </a:t>
            </a:r>
            <a:r>
              <a:rPr lang="en-US" dirty="0" smtClean="0"/>
              <a:t>will make everything </a:t>
            </a:r>
            <a:r>
              <a:rPr lang="en-US" dirty="0" smtClean="0"/>
              <a:t>equal</a:t>
            </a:r>
            <a:r>
              <a:rPr lang="en-US" dirty="0" smtClean="0"/>
              <a:t>!</a:t>
            </a:r>
            <a:endParaRPr lang="en-US" dirty="0"/>
          </a:p>
          <a:p>
            <a:pPr lvl="1"/>
            <a:r>
              <a:rPr lang="en-US" b="1" dirty="0" smtClean="0"/>
              <a:t>Cultural Marxism</a:t>
            </a:r>
            <a:r>
              <a:rPr lang="en-US" dirty="0" smtClean="0"/>
              <a:t>: Culture war is how to get </a:t>
            </a:r>
            <a:r>
              <a:rPr lang="en-US" dirty="0" smtClean="0"/>
              <a:t>the Desirables to switch with the Undesirables, and offload </a:t>
            </a:r>
            <a:r>
              <a:rPr lang="en-US" dirty="0" smtClean="0"/>
              <a:t>those who </a:t>
            </a:r>
            <a:r>
              <a:rPr lang="en-US" dirty="0" smtClean="0"/>
              <a:t>resist.</a:t>
            </a:r>
          </a:p>
          <a:p>
            <a:pPr lvl="1"/>
            <a:r>
              <a:rPr lang="en-US" dirty="0" smtClean="0"/>
              <a:t>We “subsidize” (or reward) what we want to see more of, and “tax” (punish) what we want to see less of.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Oppressed/Oppressor </a:t>
            </a:r>
            <a:r>
              <a:rPr lang="en-US" dirty="0" smtClean="0"/>
              <a:t>Narratives: Who or What have had power in the past?</a:t>
            </a:r>
            <a:endParaRPr lang="en-US" dirty="0" smtClean="0"/>
          </a:p>
          <a:p>
            <a:pPr marL="742950" lvl="2" indent="-342900"/>
            <a:r>
              <a:rPr lang="en-US" dirty="0" smtClean="0"/>
              <a:t>Christianity</a:t>
            </a:r>
          </a:p>
          <a:p>
            <a:pPr marL="742950" lvl="2" indent="-342900"/>
            <a:r>
              <a:rPr lang="en-US" dirty="0" smtClean="0"/>
              <a:t>Capitalism</a:t>
            </a:r>
          </a:p>
          <a:p>
            <a:pPr marL="742950" lvl="2" indent="-342900"/>
            <a:r>
              <a:rPr lang="en-US" dirty="0" smtClean="0"/>
              <a:t>Democracies </a:t>
            </a:r>
            <a:r>
              <a:rPr lang="en-US" dirty="0" smtClean="0"/>
              <a:t>of Europe/USA</a:t>
            </a:r>
          </a:p>
        </p:txBody>
      </p:sp>
    </p:spTree>
    <p:extLst>
      <p:ext uri="{BB962C8B-B14F-4D97-AF65-F5344CB8AC3E}">
        <p14:creationId xmlns:p14="http://schemas.microsoft.com/office/powerpoint/2010/main" val="25432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i hate the chu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 hate the chu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i hate the churc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4" name="Picture 8" descr="Image result for i hate the chu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3" y="914400"/>
            <a:ext cx="7460677" cy="49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43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031"/>
            <a:ext cx="30861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 result for i hate the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41" y="49967"/>
            <a:ext cx="1620951" cy="39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Image result for i hate the chur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77113"/>
            <a:ext cx="19145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Image result for i hate the chur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0512"/>
            <a:ext cx="4572000" cy="15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Image result for i hate the chur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40" y="3817349"/>
            <a:ext cx="5813059" cy="28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277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Image result for jim wallis quo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9893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4182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Image result for ron sider quo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85800"/>
            <a:ext cx="9567334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917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ron sider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466"/>
            <a:ext cx="800439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Image result for ron sider qu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45305"/>
            <a:ext cx="21215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096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Doing Church 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frank viola boo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frank viola boo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4" name="Picture 6" descr="Image result for frank viola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462088"/>
            <a:ext cx="31623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Image result for emergent church 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97" y="1462088"/>
            <a:ext cx="31718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787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Likeable?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147866" cy="38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Image result for christians hate-filled hypocr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6343"/>
            <a:ext cx="3086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7743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Message?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ord Please Protect Me From Some Of Your Alleged Followers  Deep Red T-Shirt 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90" y="1243546"/>
            <a:ext cx="4328410" cy="51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WillRiddle\Desktop\world hates christi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46701"/>
            <a:ext cx="3585460" cy="51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827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Image result for christians hate-filled hypocr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199"/>
            <a:ext cx="64008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6175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Image result for liberation the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52400"/>
            <a:ext cx="6972300" cy="39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WillRiddle\Desktop\che-liber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24098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Image result for liberation theolo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6553200" cy="34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Image result for liberation theolo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24" y="2362200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9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About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1535113"/>
            <a:ext cx="3354388" cy="639762"/>
          </a:xfrm>
        </p:spPr>
        <p:txBody>
          <a:bodyPr/>
          <a:lstStyle/>
          <a:p>
            <a:r>
              <a:rPr lang="en-US" dirty="0" smtClean="0"/>
              <a:t>Old favored groups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3000" y="2174875"/>
            <a:ext cx="33543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Male</a:t>
            </a:r>
          </a:p>
          <a:p>
            <a:r>
              <a:rPr lang="en-US" dirty="0" smtClean="0"/>
              <a:t>Christian</a:t>
            </a:r>
            <a:r>
              <a:rPr lang="en-US" dirty="0" smtClean="0"/>
              <a:t>	</a:t>
            </a:r>
          </a:p>
          <a:p>
            <a:r>
              <a:rPr lang="en-US" dirty="0" smtClean="0"/>
              <a:t>White </a:t>
            </a:r>
          </a:p>
          <a:p>
            <a:r>
              <a:rPr lang="en-US" dirty="0" smtClean="0"/>
              <a:t>Heterosexual</a:t>
            </a:r>
            <a:endParaRPr lang="en-US" dirty="0" smtClean="0"/>
          </a:p>
          <a:p>
            <a:r>
              <a:rPr lang="en-US" dirty="0" smtClean="0"/>
              <a:t>“Normal”</a:t>
            </a:r>
            <a:endParaRPr lang="en-US" dirty="0" smtClean="0"/>
          </a:p>
          <a:p>
            <a:r>
              <a:rPr lang="en-US" dirty="0" smtClean="0"/>
              <a:t>American</a:t>
            </a:r>
            <a:endParaRPr lang="en-US" dirty="0" smtClean="0"/>
          </a:p>
          <a:p>
            <a:r>
              <a:rPr lang="en-US" dirty="0" smtClean="0"/>
              <a:t>Rich/Capitalist</a:t>
            </a:r>
          </a:p>
          <a:p>
            <a:r>
              <a:rPr lang="en-US" dirty="0" smtClean="0"/>
              <a:t>Employed</a:t>
            </a:r>
            <a:endParaRPr lang="en-US" dirty="0" smtClean="0"/>
          </a:p>
          <a:p>
            <a:r>
              <a:rPr lang="en-US" dirty="0" smtClean="0"/>
              <a:t>The upright citizen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smtClean="0"/>
              <a:t>favored groups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5307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Female</a:t>
            </a:r>
          </a:p>
          <a:p>
            <a:r>
              <a:rPr lang="en-US" dirty="0" smtClean="0"/>
              <a:t>Non-Christian</a:t>
            </a:r>
          </a:p>
          <a:p>
            <a:r>
              <a:rPr lang="en-US" dirty="0" smtClean="0"/>
              <a:t>Non-white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Non-Heterosexual</a:t>
            </a:r>
            <a:endParaRPr lang="en-US" dirty="0" smtClean="0"/>
          </a:p>
          <a:p>
            <a:r>
              <a:rPr lang="en-US" dirty="0" smtClean="0"/>
              <a:t>Alternative</a:t>
            </a:r>
          </a:p>
          <a:p>
            <a:r>
              <a:rPr lang="en-US" dirty="0" smtClean="0"/>
              <a:t>Non-American</a:t>
            </a:r>
          </a:p>
          <a:p>
            <a:r>
              <a:rPr lang="en-US" dirty="0" smtClean="0"/>
              <a:t>Poor/Socialist</a:t>
            </a:r>
          </a:p>
          <a:p>
            <a:r>
              <a:rPr lang="en-US" dirty="0" smtClean="0"/>
              <a:t>Unemployed</a:t>
            </a:r>
            <a:endParaRPr lang="en-US" dirty="0" smtClean="0"/>
          </a:p>
          <a:p>
            <a:r>
              <a:rPr lang="en-US" dirty="0" smtClean="0"/>
              <a:t>The imprisoned, </a:t>
            </a:r>
            <a:r>
              <a:rPr lang="en-US" dirty="0" smtClean="0"/>
              <a:t>deviants, </a:t>
            </a:r>
            <a:r>
              <a:rPr lang="en-US" dirty="0" smtClean="0"/>
              <a:t>disenfranchised, rebels, </a:t>
            </a:r>
            <a:r>
              <a:rPr lang="en-US" dirty="0" smtClean="0"/>
              <a:t>unwanted, illegal 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Image result for james cone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005" y="3276600"/>
            <a:ext cx="681124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Image result for james cone qu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" y="152400"/>
            <a:ext cx="6397543" cy="33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049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Cor. 10:3-5,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i="1" dirty="0">
                <a:solidFill>
                  <a:srgbClr val="0070C0"/>
                </a:solidFill>
              </a:rPr>
              <a:t>For though we live in the flesh, we do not wage war according to the flesh. </a:t>
            </a:r>
            <a:r>
              <a:rPr lang="en-US" i="1" dirty="0" smtClean="0">
                <a:solidFill>
                  <a:srgbClr val="0070C0"/>
                </a:solidFill>
              </a:rPr>
              <a:t>The </a:t>
            </a:r>
            <a:r>
              <a:rPr lang="en-US" i="1" dirty="0">
                <a:solidFill>
                  <a:srgbClr val="0070C0"/>
                </a:solidFill>
              </a:rPr>
              <a:t>weapons of our warfare are not the weapons of the world. Instead, they have divine power to demolish strongholds. </a:t>
            </a:r>
            <a:endParaRPr lang="en-US" b="1" i="1" dirty="0">
              <a:solidFill>
                <a:srgbClr val="0070C0"/>
              </a:solidFill>
            </a:endParaRPr>
          </a:p>
          <a:p>
            <a:pPr algn="ctr"/>
            <a:r>
              <a:rPr lang="en-US" i="1" dirty="0" smtClean="0">
                <a:solidFill>
                  <a:srgbClr val="0070C0"/>
                </a:solidFill>
              </a:rPr>
              <a:t>We </a:t>
            </a:r>
            <a:r>
              <a:rPr lang="en-US" i="1" dirty="0">
                <a:solidFill>
                  <a:srgbClr val="0070C0"/>
                </a:solidFill>
              </a:rPr>
              <a:t>tear down arguments, and every presumption set up against the knowledge of God; and we take captive every thought to make it obedient to </a:t>
            </a:r>
            <a:r>
              <a:rPr lang="en-US" i="1" dirty="0" smtClean="0">
                <a:solidFill>
                  <a:srgbClr val="0070C0"/>
                </a:solidFill>
              </a:rPr>
              <a:t>Christ…</a:t>
            </a:r>
          </a:p>
          <a:p>
            <a:pPr algn="ctr"/>
            <a:r>
              <a:rPr lang="en-US" i="1" dirty="0" smtClean="0">
                <a:solidFill>
                  <a:srgbClr val="0070C0"/>
                </a:solidFill>
              </a:rPr>
              <a:t>For </a:t>
            </a:r>
            <a:r>
              <a:rPr lang="en-US" i="1" dirty="0">
                <a:solidFill>
                  <a:srgbClr val="0070C0"/>
                </a:solidFill>
              </a:rPr>
              <a:t>it is not the one who commends himself who is approved, but the one whom the Lord commends.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067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WillRiddle\Desktop\che isnt ch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6495"/>
            <a:ext cx="8691325" cy="40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654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WillRiddle\Desktop\emma-goldman-quote-religion-the-dominion-of-the-human-mind-prope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39" y="457200"/>
            <a:ext cx="481584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5131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gustavo gutierrez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gustavo gutierrez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7" name="Picture 5" descr="C:\Users\WillRiddle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43000"/>
            <a:ext cx="8813264" cy="41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210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gustavo gutierrez qu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gustavo gutierrez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gustavo gutierrez quot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3" name="Picture 7" descr="C:\Users\WillRiddle\Desktop\1341262-Gustavo-Guti-rrez-Quote-The-God-of-Exodus-is-the-God-of-hi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695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illRiddle\Desktop\cultural-marxism-qu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4" y="838200"/>
            <a:ext cx="892243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225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Tim.4:2-5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Preach </a:t>
            </a:r>
            <a:r>
              <a:rPr lang="en-US" i="1" dirty="0">
                <a:solidFill>
                  <a:srgbClr val="0070C0"/>
                </a:solidFill>
              </a:rPr>
              <a:t>the word; be prepared in season and out of season; </a:t>
            </a:r>
            <a:r>
              <a:rPr lang="en-US" b="1" i="1" dirty="0">
                <a:solidFill>
                  <a:srgbClr val="0070C0"/>
                </a:solidFill>
              </a:rPr>
              <a:t>reprove, rebuke, and encourage </a:t>
            </a:r>
            <a:r>
              <a:rPr lang="en-US" i="1" dirty="0">
                <a:solidFill>
                  <a:srgbClr val="0070C0"/>
                </a:solidFill>
              </a:rPr>
              <a:t>with every form of </a:t>
            </a:r>
            <a:r>
              <a:rPr lang="en-US" b="1" i="1" dirty="0">
                <a:solidFill>
                  <a:srgbClr val="0070C0"/>
                </a:solidFill>
              </a:rPr>
              <a:t>patient instruction</a:t>
            </a:r>
            <a:r>
              <a:rPr lang="en-US" i="1" dirty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70C0"/>
                </a:solidFill>
              </a:rPr>
              <a:t>	</a:t>
            </a:r>
            <a:r>
              <a:rPr lang="en-US" i="1" dirty="0" smtClean="0">
                <a:solidFill>
                  <a:srgbClr val="0070C0"/>
                </a:solidFill>
              </a:rPr>
              <a:t>For </a:t>
            </a:r>
            <a:r>
              <a:rPr lang="en-US" i="1" dirty="0">
                <a:solidFill>
                  <a:srgbClr val="0070C0"/>
                </a:solidFill>
              </a:rPr>
              <a:t>the time will come when men will not tolerate sound doctrine, </a:t>
            </a:r>
            <a:r>
              <a:rPr lang="en-US" i="1" dirty="0" smtClean="0">
                <a:solidFill>
                  <a:srgbClr val="0070C0"/>
                </a:solidFill>
              </a:rPr>
              <a:t>but </a:t>
            </a:r>
            <a:r>
              <a:rPr lang="en-US" i="1" dirty="0">
                <a:solidFill>
                  <a:srgbClr val="0070C0"/>
                </a:solidFill>
              </a:rPr>
              <a:t>with itching ears they will gather around themselves teachers to suit their own desires. </a:t>
            </a:r>
            <a:endParaRPr lang="en-US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70C0"/>
                </a:solidFill>
              </a:rPr>
              <a:t>So </a:t>
            </a:r>
            <a:r>
              <a:rPr lang="en-US" i="1" dirty="0">
                <a:solidFill>
                  <a:srgbClr val="0070C0"/>
                </a:solidFill>
              </a:rPr>
              <a:t>they will turn their ears away from the truth and turn aside to myths.</a:t>
            </a:r>
          </a:p>
          <a:p>
            <a:pPr algn="ctr"/>
            <a:r>
              <a:rPr lang="en-US" i="1" dirty="0" smtClean="0">
                <a:solidFill>
                  <a:srgbClr val="0070C0"/>
                </a:solidFill>
              </a:rPr>
              <a:t>But </a:t>
            </a:r>
            <a:r>
              <a:rPr lang="en-US" i="1" dirty="0">
                <a:solidFill>
                  <a:srgbClr val="0070C0"/>
                </a:solidFill>
              </a:rPr>
              <a:t>you, </a:t>
            </a:r>
            <a:r>
              <a:rPr lang="en-US" b="1" i="1" dirty="0">
                <a:solidFill>
                  <a:srgbClr val="0070C0"/>
                </a:solidFill>
              </a:rPr>
              <a:t>be sober in all things, endure hardship, do the work of an evangelist, fulfill your ministry</a:t>
            </a:r>
            <a:r>
              <a:rPr lang="en-US" i="1" dirty="0">
                <a:solidFill>
                  <a:srgbClr val="0070C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WillRiddle\Desktop\b44080641643a8440ef96df1027098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0"/>
            <a:ext cx="4953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5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Marxism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Reversal: The Desirables of this world will be the Undesirables of the next.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Revenge: Hate is permitted until reversal occurs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Progress IS reversal: We cheer when reversal happens,  no matter the cause/cost.  We cannot celebrate any example of normalcy.</a:t>
            </a:r>
          </a:p>
          <a:p>
            <a:pPr lvl="1"/>
            <a:r>
              <a:rPr lang="en-US" dirty="0" smtClean="0"/>
              <a:t>Social justice vs. injustice</a:t>
            </a:r>
          </a:p>
          <a:p>
            <a:pPr lvl="1"/>
            <a:r>
              <a:rPr lang="en-US" dirty="0" smtClean="0"/>
              <a:t>Censorship, the Volume Knob</a:t>
            </a:r>
          </a:p>
          <a:p>
            <a:pPr lvl="1"/>
            <a:r>
              <a:rPr lang="en-US" dirty="0" smtClean="0"/>
              <a:t>Spin</a:t>
            </a:r>
          </a:p>
          <a:p>
            <a:pPr lvl="1"/>
            <a:r>
              <a:rPr lang="en-US" dirty="0" smtClean="0"/>
              <a:t>Identity Politics, United in Hate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1037</Words>
  <Application>Microsoft Office PowerPoint</Application>
  <PresentationFormat>On-screen Show (4:3)</PresentationFormat>
  <Paragraphs>143</Paragraphs>
  <Slides>77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PowerPoint Presentation</vt:lpstr>
      <vt:lpstr>Last Week:</vt:lpstr>
      <vt:lpstr>Other Sources of Power</vt:lpstr>
      <vt:lpstr>PowerPoint Presentation</vt:lpstr>
      <vt:lpstr>Cultural Marxism</vt:lpstr>
      <vt:lpstr>It’s a Re-Balancing Act!</vt:lpstr>
      <vt:lpstr>It’s About Groups</vt:lpstr>
      <vt:lpstr>PowerPoint Presentation</vt:lpstr>
      <vt:lpstr>Cultural Marxism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Dominant Worldview of Today</vt:lpstr>
      <vt:lpstr>PowerPoint Presentation</vt:lpstr>
      <vt:lpstr>PowerPoint Presentation</vt:lpstr>
      <vt:lpstr>PowerPoint Presentation</vt:lpstr>
      <vt:lpstr>PowerPoint Presentation</vt:lpstr>
      <vt:lpstr>Mt. 26:10-11</vt:lpstr>
      <vt:lpstr>Psalm 25:1-3</vt:lpstr>
      <vt:lpstr>PowerPoint Presentation</vt:lpstr>
      <vt:lpstr>PowerPoint Presentation</vt:lpstr>
      <vt:lpstr>PowerPoint Presentation</vt:lpstr>
      <vt:lpstr>PowerPoint Presentation</vt:lpstr>
      <vt:lpstr>Marcuse </vt:lpstr>
      <vt:lpstr>PowerPoint Presentation</vt:lpstr>
      <vt:lpstr>Psalm 2:1-3</vt:lpstr>
      <vt:lpstr>Romans 7:7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Huffington Post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1Tim. 1:9-11</vt:lpstr>
      <vt:lpstr>Matthew 5:16-18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Doing Church Right?</vt:lpstr>
      <vt:lpstr>Not Likeable?</vt:lpstr>
      <vt:lpstr>Similar Message?</vt:lpstr>
      <vt:lpstr>PowerPoint Presentation</vt:lpstr>
      <vt:lpstr>PowerPoint Presentation</vt:lpstr>
      <vt:lpstr>PowerPoint Presentation</vt:lpstr>
      <vt:lpstr>2 Cor. 10:3-5,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Tim.4:2-5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WillRiddle</dc:creator>
  <cp:lastModifiedBy>WillRiddle</cp:lastModifiedBy>
  <cp:revision>47</cp:revision>
  <dcterms:created xsi:type="dcterms:W3CDTF">2018-05-23T02:01:54Z</dcterms:created>
  <dcterms:modified xsi:type="dcterms:W3CDTF">2018-05-24T18:07:11Z</dcterms:modified>
</cp:coreProperties>
</file>