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0" r:id="rId5"/>
    <p:sldId id="284" r:id="rId6"/>
    <p:sldId id="263" r:id="rId7"/>
    <p:sldId id="285" r:id="rId8"/>
    <p:sldId id="261" r:id="rId9"/>
    <p:sldId id="262" r:id="rId10"/>
    <p:sldId id="264" r:id="rId11"/>
    <p:sldId id="286" r:id="rId12"/>
    <p:sldId id="287" r:id="rId13"/>
    <p:sldId id="288" r:id="rId14"/>
    <p:sldId id="258" r:id="rId15"/>
    <p:sldId id="265" r:id="rId16"/>
    <p:sldId id="267" r:id="rId17"/>
    <p:sldId id="289" r:id="rId18"/>
    <p:sldId id="290" r:id="rId19"/>
    <p:sldId id="291" r:id="rId20"/>
    <p:sldId id="268" r:id="rId21"/>
    <p:sldId id="269" r:id="rId22"/>
    <p:sldId id="293" r:id="rId23"/>
    <p:sldId id="270" r:id="rId24"/>
    <p:sldId id="292" r:id="rId25"/>
    <p:sldId id="271" r:id="rId26"/>
    <p:sldId id="283" r:id="rId27"/>
    <p:sldId id="275" r:id="rId28"/>
    <p:sldId id="294" r:id="rId29"/>
    <p:sldId id="297" r:id="rId30"/>
    <p:sldId id="295" r:id="rId31"/>
    <p:sldId id="276" r:id="rId32"/>
    <p:sldId id="277" r:id="rId33"/>
    <p:sldId id="278" r:id="rId34"/>
    <p:sldId id="272" r:id="rId35"/>
    <p:sldId id="273" r:id="rId36"/>
    <p:sldId id="279" r:id="rId37"/>
    <p:sldId id="274" r:id="rId38"/>
    <p:sldId id="280" r:id="rId39"/>
    <p:sldId id="298" r:id="rId40"/>
    <p:sldId id="281" r:id="rId41"/>
    <p:sldId id="299" r:id="rId42"/>
    <p:sldId id="300" r:id="rId43"/>
    <p:sldId id="282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3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7331A-39AD-43B9-BB7F-FB861F1F40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99E8-D2C0-4658-BE7A-8D267903F8DF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105400"/>
            <a:ext cx="7117180" cy="1470025"/>
          </a:xfrm>
        </p:spPr>
        <p:txBody>
          <a:bodyPr/>
          <a:lstStyle/>
          <a:p>
            <a:r>
              <a:rPr lang="en-US" dirty="0" smtClean="0"/>
              <a:t>Streams, Lakes, and Ponds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  <p:pic>
        <p:nvPicPr>
          <p:cNvPr id="1026" name="Picture 2" descr="C:\Users\WillRiddle\Desktop\st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20" y="677055"/>
            <a:ext cx="5181600" cy="38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372557" cy="4051437"/>
          </a:xfrm>
        </p:spPr>
        <p:txBody>
          <a:bodyPr/>
          <a:lstStyle/>
          <a:p>
            <a:r>
              <a:rPr lang="en-US" dirty="0" smtClean="0"/>
              <a:t>Streams can have rapids, waterfalls, meanders, and deltas</a:t>
            </a:r>
          </a:p>
          <a:p>
            <a:pPr lvl="1"/>
            <a:r>
              <a:rPr lang="en-US" u="sng" dirty="0" smtClean="0"/>
              <a:t>Meanders</a:t>
            </a:r>
            <a:r>
              <a:rPr lang="en-US" dirty="0" smtClean="0"/>
              <a:t>: where streams erode sideways instead of downwards</a:t>
            </a:r>
          </a:p>
          <a:p>
            <a:pPr lvl="1"/>
            <a:r>
              <a:rPr lang="en-US" u="sng" dirty="0" smtClean="0"/>
              <a:t>Deltas</a:t>
            </a:r>
            <a:r>
              <a:rPr lang="en-US" dirty="0" smtClean="0"/>
              <a:t>: where the mouth of a river opens up to the ocean, usually sloping downwards and full of sediments</a:t>
            </a:r>
          </a:p>
          <a:p>
            <a:r>
              <a:rPr lang="en-US" dirty="0" smtClean="0"/>
              <a:t>Many stream systems have been modified for shipping, electricity, and irrigation projects</a:t>
            </a:r>
          </a:p>
          <a:p>
            <a:r>
              <a:rPr lang="en-US" dirty="0" smtClean="0"/>
              <a:t>Some have had </a:t>
            </a:r>
            <a:r>
              <a:rPr lang="en-US" u="sng" dirty="0" smtClean="0"/>
              <a:t>levees</a:t>
            </a:r>
            <a:r>
              <a:rPr lang="en-US" dirty="0" smtClean="0"/>
              <a:t> built to hold water back from the city edge or coastal strip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WillRiddle\Desktop\me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18398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3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(mouth of a river)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WillRiddle\Desktop\parana de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858000" cy="51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5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C:\Users\WillRiddle\Desktop\lev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4033"/>
            <a:ext cx="6553200" cy="49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0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</a:t>
            </a:r>
            <a:endParaRPr lang="en-US" dirty="0"/>
          </a:p>
        </p:txBody>
      </p:sp>
      <p:pic>
        <p:nvPicPr>
          <p:cNvPr id="11266" name="Picture 2" descr="C:\Users\WillRiddle\Desktop\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89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Lakes are bodies of water entirely surrounded by land and cut off from the ocean</a:t>
            </a:r>
          </a:p>
          <a:p>
            <a:r>
              <a:rPr lang="en-US" dirty="0" smtClean="0"/>
              <a:t>They are usually fresh water and hold most of the fresh water on the earth’s surface</a:t>
            </a:r>
          </a:p>
          <a:p>
            <a:r>
              <a:rPr lang="en-US" dirty="0" smtClean="0"/>
              <a:t>They are considered geologically young, some even “new”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unusual lakes across the world</a:t>
            </a:r>
          </a:p>
          <a:p>
            <a:r>
              <a:rPr lang="en-US" dirty="0" smtClean="0"/>
              <a:t>Some are salty, especially if they have no outlet</a:t>
            </a:r>
          </a:p>
          <a:p>
            <a:pPr lvl="1"/>
            <a:r>
              <a:rPr lang="en-US" u="sng" dirty="0" smtClean="0"/>
              <a:t>Evaporation</a:t>
            </a:r>
            <a:r>
              <a:rPr lang="en-US" dirty="0" smtClean="0"/>
              <a:t> </a:t>
            </a:r>
            <a:r>
              <a:rPr lang="en-US" u="sng" dirty="0" smtClean="0"/>
              <a:t>makes them saltier</a:t>
            </a:r>
          </a:p>
          <a:p>
            <a:r>
              <a:rPr lang="en-US" dirty="0" smtClean="0"/>
              <a:t>Some are in the middle of volcanic and meteor craters</a:t>
            </a:r>
          </a:p>
          <a:p>
            <a:pPr lvl="1"/>
            <a:r>
              <a:rPr lang="en-US" dirty="0" smtClean="0"/>
              <a:t>These can be cooler if filled by rain, but very hot if filled from hydrothermal vents below</a:t>
            </a:r>
          </a:p>
          <a:p>
            <a:r>
              <a:rPr lang="en-US" dirty="0" smtClean="0"/>
              <a:t>Some are </a:t>
            </a:r>
            <a:r>
              <a:rPr lang="en-US" u="sng" dirty="0" smtClean="0"/>
              <a:t>intermittent</a:t>
            </a:r>
            <a:r>
              <a:rPr lang="en-US" dirty="0" smtClean="0"/>
              <a:t> lakes that form broad </a:t>
            </a:r>
            <a:r>
              <a:rPr lang="en-US" u="sng" dirty="0" smtClean="0"/>
              <a:t>salt flats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999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Lake, 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WillRiddle\Desktop\salt 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76400"/>
            <a:ext cx="89535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0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WillRiddle\Desktop\volcanic 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2198"/>
            <a:ext cx="7772400" cy="49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9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Intermittent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WillRiddle\Desktop\intermitten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20000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Bodies of 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LIMNOLOGY</a:t>
            </a:r>
            <a:r>
              <a:rPr lang="en-US" dirty="0" smtClean="0"/>
              <a:t>: the study of surface and groundwater, including streams, rivers, lakes</a:t>
            </a:r>
          </a:p>
          <a:p>
            <a:r>
              <a:rPr lang="en-US" dirty="0" smtClean="0"/>
              <a:t>Limnologists have to have </a:t>
            </a:r>
            <a:r>
              <a:rPr lang="en-US" u="sng" dirty="0" smtClean="0"/>
              <a:t>broad scientific knowledge </a:t>
            </a:r>
            <a:r>
              <a:rPr lang="en-US" dirty="0" smtClean="0"/>
              <a:t>because surface and ground waters are intricately connected to the local weather, geology, biology, and chemistry of a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25112" cy="48220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Lakes and ponds go through a series of phases</a:t>
            </a:r>
          </a:p>
          <a:p>
            <a:r>
              <a:rPr lang="en-US" dirty="0" smtClean="0"/>
              <a:t>They form quickly then gradually fill in with soil or sediment</a:t>
            </a:r>
          </a:p>
          <a:p>
            <a:pPr lvl="1"/>
            <a:r>
              <a:rPr lang="en-US" dirty="0" smtClean="0"/>
              <a:t>Sediments collecting on the bottom and plants along the shoreline shrink the diameter of the pond </a:t>
            </a:r>
          </a:p>
          <a:p>
            <a:r>
              <a:rPr lang="en-US" dirty="0" smtClean="0"/>
              <a:t>They shrink to become a bog or </a:t>
            </a:r>
            <a:r>
              <a:rPr lang="en-US" u="sng" dirty="0" smtClean="0"/>
              <a:t>marsh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Plants grow more, leaving only a small stream running through the land.</a:t>
            </a:r>
          </a:p>
          <a:p>
            <a:pPr lvl="1"/>
            <a:endParaRPr lang="en-US" dirty="0"/>
          </a:p>
          <a:p>
            <a:r>
              <a:rPr lang="en-US" dirty="0" smtClean="0"/>
              <a:t>This process is sped up by 4 things: </a:t>
            </a:r>
          </a:p>
          <a:p>
            <a:pPr lvl="1"/>
            <a:r>
              <a:rPr lang="en-US" dirty="0" smtClean="0"/>
              <a:t>warming temperatures, </a:t>
            </a:r>
          </a:p>
          <a:p>
            <a:pPr lvl="1"/>
            <a:r>
              <a:rPr lang="en-US" dirty="0" smtClean="0"/>
              <a:t>land development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of rain</a:t>
            </a:r>
          </a:p>
          <a:p>
            <a:pPr lvl="1"/>
            <a:r>
              <a:rPr lang="en-US" b="1" dirty="0" smtClean="0"/>
              <a:t>eutrophication</a:t>
            </a:r>
            <a:r>
              <a:rPr lang="en-US" dirty="0" smtClean="0"/>
              <a:t>—the adding of excess nutrients which cause algae and turbidity to take 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87" y="304800"/>
            <a:ext cx="7125113" cy="924475"/>
          </a:xfrm>
        </p:spPr>
        <p:txBody>
          <a:bodyPr/>
          <a:lstStyle/>
          <a:p>
            <a:r>
              <a:rPr lang="en-US" dirty="0" smtClean="0"/>
              <a:t>Lake &amp; Pond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441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Seasonal turnovers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Winter: </a:t>
            </a:r>
            <a:r>
              <a:rPr lang="en-US" u="sng" dirty="0" err="1" smtClean="0"/>
              <a:t>Downwelling</a:t>
            </a:r>
            <a:r>
              <a:rPr lang="en-US" u="sng" dirty="0" smtClean="0"/>
              <a:t> water </a:t>
            </a:r>
            <a:r>
              <a:rPr lang="en-US" dirty="0" smtClean="0"/>
              <a:t>current is caused by temperature sinking as it nears its freezing point (then rising when it freezes)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summertime thermocline: </a:t>
            </a:r>
            <a:r>
              <a:rPr lang="en-US" dirty="0"/>
              <a:t>Waves from wind mix warm surface waters with cooler waters deeper down.  A </a:t>
            </a:r>
            <a:r>
              <a:rPr lang="en-US" u="sng" dirty="0"/>
              <a:t>thermal layer </a:t>
            </a:r>
            <a:r>
              <a:rPr lang="en-US" dirty="0"/>
              <a:t>develops at the depth of the wave base.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6386" name="Picture 2" descr="C:\Users\WillRiddle\Desktop\SSTthermoc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810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4953000"/>
          </a:xfrm>
        </p:spPr>
        <p:txBody>
          <a:bodyPr/>
          <a:lstStyle/>
          <a:p>
            <a:r>
              <a:rPr lang="en-US" b="1" dirty="0" err="1"/>
              <a:t>Seiches</a:t>
            </a:r>
            <a:r>
              <a:rPr lang="en-US" dirty="0"/>
              <a:t>- a standing wave that oscillates in a lake as a result of strong wind or changes in atmospheric pressure;  The standing waves slosh back, creating huge fluctuations of water levels in a few seconds.</a:t>
            </a:r>
          </a:p>
          <a:p>
            <a:endParaRPr lang="en-US" dirty="0"/>
          </a:p>
        </p:txBody>
      </p:sp>
      <p:pic>
        <p:nvPicPr>
          <p:cNvPr id="17410" name="Picture 2" descr="C:\Users\WillRiddle\Desktop\seuc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40733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39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Eutrophication</a:t>
            </a:r>
            <a:r>
              <a:rPr lang="en-US" dirty="0" smtClean="0"/>
              <a:t> occurs when extra nutrients are dumped into a lake from fertilizers, sewage, or dumping.  </a:t>
            </a:r>
          </a:p>
          <a:p>
            <a:r>
              <a:rPr lang="en-US" dirty="0" smtClean="0"/>
              <a:t>Algal blooms can build up chemical poisons, decrease the light available for life down below, reduce dissolved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pic>
        <p:nvPicPr>
          <p:cNvPr id="15362" name="Picture 2" descr="C:\Users\WillRiddle\Desktop\eutroph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36" y="838200"/>
            <a:ext cx="4017364" cy="53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04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307355"/>
            <a:ext cx="8763000" cy="1470025"/>
          </a:xfrm>
        </p:spPr>
        <p:txBody>
          <a:bodyPr/>
          <a:lstStyle/>
          <a:p>
            <a:r>
              <a:rPr lang="en-US" dirty="0" smtClean="0"/>
              <a:t>Groundwater: </a:t>
            </a:r>
            <a:br>
              <a:rPr lang="en-US" dirty="0" smtClean="0"/>
            </a:br>
            <a:r>
              <a:rPr lang="en-US" dirty="0" smtClean="0"/>
              <a:t>(Water stored in/underground)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7117180" cy="861420"/>
          </a:xfrm>
        </p:spPr>
        <p:txBody>
          <a:bodyPr/>
          <a:lstStyle/>
          <a:p>
            <a:r>
              <a:rPr lang="en-US" dirty="0" smtClean="0"/>
              <a:t>Chapter 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Fresh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 water accounts for only a tiny percentage of water on the earth.</a:t>
            </a:r>
          </a:p>
          <a:p>
            <a:r>
              <a:rPr lang="en-US" dirty="0" smtClean="0"/>
              <a:t>Yet, most plants and animals need fresh water </a:t>
            </a:r>
          </a:p>
          <a:p>
            <a:r>
              <a:rPr lang="en-US" u="sng" dirty="0" smtClean="0"/>
              <a:t>Fresh water comes from rain/water cycle</a:t>
            </a:r>
          </a:p>
          <a:p>
            <a:r>
              <a:rPr lang="en-US" dirty="0" smtClean="0"/>
              <a:t>10-20 liters of precipitation daily!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15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Almost all fresh water on land is either trapped in glacial ice or in groundwater</a:t>
            </a:r>
          </a:p>
          <a:p>
            <a:r>
              <a:rPr lang="en-US" u="sng" dirty="0" smtClean="0"/>
              <a:t>Groundwater</a:t>
            </a:r>
            <a:r>
              <a:rPr lang="en-US" dirty="0" smtClean="0"/>
              <a:t> percolates down through soil and rock, and fills up all available spaces between the particles of sediment.  </a:t>
            </a:r>
          </a:p>
          <a:p>
            <a:pPr lvl="1"/>
            <a:r>
              <a:rPr lang="en-US" dirty="0" smtClean="0"/>
              <a:t>The permeability and arrangement of rock strata control the direction and rate of groundwater flow</a:t>
            </a:r>
          </a:p>
          <a:p>
            <a:r>
              <a:rPr lang="en-US" dirty="0" smtClean="0"/>
              <a:t>The upper surface of this zone of saturation forms the </a:t>
            </a:r>
            <a:r>
              <a:rPr lang="en-US" u="sng" dirty="0" smtClean="0"/>
              <a:t>water table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illRiddle\Desktop\ground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81163"/>
            <a:ext cx="7075487" cy="34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99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WillRiddle\Desktop\water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599"/>
            <a:ext cx="6771217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8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7125113" cy="924475"/>
          </a:xfrm>
        </p:spPr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pic>
        <p:nvPicPr>
          <p:cNvPr id="2050" name="Picture 2" descr="C:\Users\WillRiddle\Desktop\stre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578167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illRiddle\Desktop\groundwat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439026" cy="74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2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 </a:t>
            </a:r>
            <a:r>
              <a:rPr lang="en-US" b="1" dirty="0"/>
              <a:t>aquifer</a:t>
            </a:r>
            <a:r>
              <a:rPr lang="en-US" dirty="0"/>
              <a:t> is </a:t>
            </a:r>
            <a:r>
              <a:rPr lang="en-US" dirty="0" smtClean="0"/>
              <a:t>an underground layer of saturated </a:t>
            </a:r>
            <a:r>
              <a:rPr lang="en-US" dirty="0"/>
              <a:t>rock through which water can easily move. </a:t>
            </a:r>
            <a:r>
              <a:rPr lang="en-US" dirty="0" smtClean="0"/>
              <a:t>Above it is the water table.</a:t>
            </a:r>
          </a:p>
          <a:p>
            <a:r>
              <a:rPr lang="en-US" dirty="0" smtClean="0"/>
              <a:t>It can store a huge amount of water</a:t>
            </a:r>
          </a:p>
          <a:p>
            <a:r>
              <a:rPr lang="en-US" dirty="0" smtClean="0"/>
              <a:t>Aquifers</a:t>
            </a:r>
            <a:r>
              <a:rPr lang="en-US" dirty="0"/>
              <a:t> must be both permeable and </a:t>
            </a:r>
            <a:r>
              <a:rPr lang="en-US" dirty="0" smtClean="0"/>
              <a:t>porous; often made of sandstone</a:t>
            </a:r>
            <a:r>
              <a:rPr lang="en-US" dirty="0"/>
              <a:t>, </a:t>
            </a:r>
            <a:r>
              <a:rPr lang="en-US" dirty="0" smtClean="0"/>
              <a:t>fractured limestone, sand and/or </a:t>
            </a:r>
            <a:r>
              <a:rPr lang="en-US" dirty="0"/>
              <a:t>gravel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</a:t>
            </a:r>
            <a:r>
              <a:rPr lang="en-US" dirty="0"/>
              <a:t>a water-bearing rock readily transmits water to wells and springs, it is called an </a:t>
            </a:r>
            <a:r>
              <a:rPr lang="en-US" b="1" dirty="0"/>
              <a:t>aquifer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4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1" y="3886200"/>
            <a:ext cx="1752600" cy="605182"/>
          </a:xfrm>
        </p:spPr>
        <p:txBody>
          <a:bodyPr/>
          <a:lstStyle/>
          <a:p>
            <a:r>
              <a:rPr lang="en-US" dirty="0" smtClean="0"/>
              <a:t>Wells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228600"/>
            <a:ext cx="8077200" cy="4051437"/>
          </a:xfrm>
        </p:spPr>
        <p:txBody>
          <a:bodyPr/>
          <a:lstStyle/>
          <a:p>
            <a:r>
              <a:rPr lang="en-US" dirty="0" smtClean="0"/>
              <a:t>Drawing water from a well always forms a </a:t>
            </a:r>
            <a:r>
              <a:rPr lang="en-US" u="sng" dirty="0" smtClean="0"/>
              <a:t>cone of depression</a:t>
            </a:r>
            <a:r>
              <a:rPr lang="en-US" dirty="0" smtClean="0"/>
              <a:t> in the water </a:t>
            </a:r>
            <a:r>
              <a:rPr lang="en-US" dirty="0" smtClean="0"/>
              <a:t>table</a:t>
            </a:r>
            <a:endParaRPr lang="en-US" dirty="0" smtClean="0"/>
          </a:p>
          <a:p>
            <a:r>
              <a:rPr lang="en-US" dirty="0" smtClean="0"/>
              <a:t>If water is pumped at too high a rate, a cone of depression can form or the well can go dry</a:t>
            </a:r>
          </a:p>
          <a:p>
            <a:r>
              <a:rPr lang="en-US" dirty="0" err="1" smtClean="0"/>
              <a:t>Overpumping</a:t>
            </a:r>
            <a:r>
              <a:rPr lang="en-US" dirty="0" smtClean="0"/>
              <a:t> can also change the direction of groundwater flow, deplete nearby wells, or draw in pollutants</a:t>
            </a:r>
          </a:p>
          <a:p>
            <a:r>
              <a:rPr lang="en-US" dirty="0" smtClean="0"/>
              <a:t>An </a:t>
            </a:r>
            <a:r>
              <a:rPr lang="en-US" b="1" u="sng" dirty="0" smtClean="0"/>
              <a:t>Artesian Well </a:t>
            </a:r>
            <a:r>
              <a:rPr lang="en-US" dirty="0" smtClean="0"/>
              <a:t>goes all the way down to the aquifer</a:t>
            </a:r>
            <a:endParaRPr lang="en-US" dirty="0"/>
          </a:p>
        </p:txBody>
      </p:sp>
      <p:pic>
        <p:nvPicPr>
          <p:cNvPr id="22530" name="Picture 2" descr="C:\Users\WillRiddle\Desktop\coneofde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30315"/>
            <a:ext cx="5638800" cy="33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Replenishment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 can be replenished naturally or by artificially </a:t>
            </a:r>
            <a:r>
              <a:rPr lang="en-US" u="sng" dirty="0" smtClean="0"/>
              <a:t>recharging</a:t>
            </a:r>
          </a:p>
          <a:p>
            <a:r>
              <a:rPr lang="en-US" dirty="0" smtClean="0"/>
              <a:t>Natural: precipitation, glacier, lake or river flow</a:t>
            </a:r>
          </a:p>
          <a:p>
            <a:r>
              <a:rPr lang="en-US" dirty="0" smtClean="0"/>
              <a:t>Unnatural: through wells pumping treated wastewater</a:t>
            </a:r>
          </a:p>
          <a:p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8047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with large amounts of dissolved minerals in it is “hard” water</a:t>
            </a:r>
          </a:p>
          <a:p>
            <a:r>
              <a:rPr lang="en-US" dirty="0" smtClean="0"/>
              <a:t>Water without those minerals is “soft” water</a:t>
            </a:r>
          </a:p>
          <a:p>
            <a:r>
              <a:rPr lang="en-US" dirty="0" smtClean="0"/>
              <a:t>Water softeners filter out dissolved minerals for better drinking and showering</a:t>
            </a:r>
          </a:p>
          <a:p>
            <a:pPr lvl="1"/>
            <a:r>
              <a:rPr lang="en-US" dirty="0" smtClean="0"/>
              <a:t>pipes can get clogged with minerals from water</a:t>
            </a:r>
          </a:p>
          <a:p>
            <a:pPr lvl="1"/>
            <a:r>
              <a:rPr lang="en-US" dirty="0" smtClean="0"/>
              <a:t>Requires more soap/detergents to get things clean</a:t>
            </a:r>
          </a:p>
        </p:txBody>
      </p:sp>
      <p:pic>
        <p:nvPicPr>
          <p:cNvPr id="23554" name="Picture 2" descr="C:\Users\WillRiddle\Desktop\hard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as a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of water increases as it becomes more scarce, as demand increases </a:t>
            </a:r>
          </a:p>
          <a:p>
            <a:r>
              <a:rPr lang="en-US" dirty="0" smtClean="0"/>
              <a:t>Demand increases by population growth, and by irrigation and associated development projects</a:t>
            </a:r>
          </a:p>
          <a:p>
            <a:r>
              <a:rPr lang="en-US" b="1" dirty="0" smtClean="0"/>
              <a:t>Water conservation </a:t>
            </a:r>
            <a:r>
              <a:rPr lang="en-US" dirty="0" smtClean="0"/>
              <a:t>is based on the idea that we should only use what we need.</a:t>
            </a:r>
          </a:p>
          <a:p>
            <a:r>
              <a:rPr lang="en-US" u="sng" dirty="0" smtClean="0"/>
              <a:t>Proper development helps us search for ways 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reduce the amount of water we waste</a:t>
            </a:r>
          </a:p>
          <a:p>
            <a:pPr lvl="1"/>
            <a:r>
              <a:rPr lang="en-US" dirty="0" smtClean="0"/>
              <a:t>recycle it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eplenish it faster/better</a:t>
            </a:r>
          </a:p>
          <a:p>
            <a:pPr lvl="1"/>
            <a:r>
              <a:rPr lang="en-US" dirty="0" smtClean="0"/>
              <a:t>find water new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800600"/>
            <a:ext cx="7125112" cy="14391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Water treatment plants help to remove pollutants such as soaps and detergents, heat, germs, soil, substances.</a:t>
            </a:r>
            <a:endParaRPr lang="en-US" dirty="0"/>
          </a:p>
        </p:txBody>
      </p:sp>
      <p:pic>
        <p:nvPicPr>
          <p:cNvPr id="24578" name="Picture 2" descr="C:\Users\WillRiddle\Desktop\watertrea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4495800" cy="33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Caves and cave systems</a:t>
            </a:r>
          </a:p>
          <a:p>
            <a:r>
              <a:rPr lang="en-US" u="sng" dirty="0" smtClean="0"/>
              <a:t>Speleothems</a:t>
            </a:r>
          </a:p>
          <a:p>
            <a:r>
              <a:rPr lang="en-US" dirty="0" smtClean="0"/>
              <a:t>Karst Topography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" y="3276600"/>
            <a:ext cx="2666999" cy="2200825"/>
          </a:xfrm>
        </p:spPr>
        <p:txBody>
          <a:bodyPr/>
          <a:lstStyle/>
          <a:p>
            <a:r>
              <a:rPr lang="en-US" dirty="0" smtClean="0"/>
              <a:t>Underwater Caves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313009" cy="1723796"/>
          </a:xfrm>
        </p:spPr>
        <p:txBody>
          <a:bodyPr>
            <a:normAutofit/>
          </a:bodyPr>
          <a:lstStyle/>
          <a:p>
            <a:r>
              <a:rPr lang="en-US" dirty="0" smtClean="0"/>
              <a:t>Many caves have been formed (eroded) by flowing groundwater</a:t>
            </a:r>
          </a:p>
          <a:p>
            <a:r>
              <a:rPr lang="en-US" dirty="0" smtClean="0"/>
              <a:t>Young-earth scientists dispute the old age of many caves by appealing to a changing rate of erosion/formation, and the type or age of groundwater that formed it</a:t>
            </a:r>
            <a:endParaRPr lang="en-US" dirty="0"/>
          </a:p>
        </p:txBody>
      </p:sp>
      <p:pic>
        <p:nvPicPr>
          <p:cNvPr id="25603" name="Picture 3" descr="C:\Users\WillRiddle\Desktop\cenote-672x37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09" y="2971800"/>
            <a:ext cx="640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 Caves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illRiddle\Desktop\cavesy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28779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1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stream?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Streams are any flow of fresh surface water that is confined to a channel.  </a:t>
            </a:r>
            <a:endParaRPr lang="en-US" dirty="0"/>
          </a:p>
          <a:p>
            <a:r>
              <a:rPr lang="en-US" dirty="0" smtClean="0"/>
              <a:t>They can be very small creeks or larger rivers</a:t>
            </a:r>
          </a:p>
          <a:p>
            <a:r>
              <a:rPr lang="en-US" dirty="0" smtClean="0"/>
              <a:t>They may have </a:t>
            </a:r>
            <a:r>
              <a:rPr lang="en-US" u="sng" dirty="0" smtClean="0"/>
              <a:t>tributaries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tributary may have more water length and volume than the river itself (i.e. the Missouri is a tributary of the Mississippi, but is longer)</a:t>
            </a:r>
          </a:p>
        </p:txBody>
      </p:sp>
    </p:spTree>
    <p:extLst>
      <p:ext uri="{BB962C8B-B14F-4D97-AF65-F5344CB8AC3E}">
        <p14:creationId xmlns:p14="http://schemas.microsoft.com/office/powerpoint/2010/main" val="37785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Speleothems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562600" cy="4051437"/>
          </a:xfrm>
        </p:spPr>
        <p:txBody>
          <a:bodyPr/>
          <a:lstStyle/>
          <a:p>
            <a:r>
              <a:rPr lang="en-US" dirty="0" smtClean="0"/>
              <a:t>Precipitated minerals from evaporation</a:t>
            </a:r>
          </a:p>
          <a:p>
            <a:r>
              <a:rPr lang="en-US" b="1" u="sng" dirty="0" smtClean="0"/>
              <a:t>Stalactites, Stalagmites</a:t>
            </a:r>
          </a:p>
          <a:p>
            <a:r>
              <a:rPr lang="en-US" u="sng" dirty="0" smtClean="0"/>
              <a:t>Dripstone</a:t>
            </a:r>
          </a:p>
          <a:p>
            <a:r>
              <a:rPr lang="en-US" u="sng" dirty="0" smtClean="0"/>
              <a:t>Flowstone</a:t>
            </a:r>
          </a:p>
          <a:p>
            <a:r>
              <a:rPr lang="en-US" dirty="0"/>
              <a:t>D</a:t>
            </a:r>
            <a:r>
              <a:rPr lang="en-US" dirty="0" smtClean="0"/>
              <a:t>o not take thousands of years</a:t>
            </a:r>
          </a:p>
          <a:p>
            <a:endParaRPr lang="en-US" dirty="0"/>
          </a:p>
        </p:txBody>
      </p:sp>
      <p:pic>
        <p:nvPicPr>
          <p:cNvPr id="26626" name="Picture 2" descr="C:\Users\WillRiddle\Desktop\stalact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61348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Speleothems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WillRiddle\Desktop\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59596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66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Karst 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WillRiddle\Desktop\kar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94601" cy="4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75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Karst Topography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kind of landscape </a:t>
            </a:r>
            <a:r>
              <a:rPr lang="en-US" dirty="0" smtClean="0"/>
              <a:t>formed </a:t>
            </a:r>
            <a:r>
              <a:rPr lang="en-US" dirty="0"/>
              <a:t>from the </a:t>
            </a:r>
            <a:r>
              <a:rPr lang="en-US" dirty="0" smtClean="0"/>
              <a:t>collapse or erosion </a:t>
            </a:r>
            <a:r>
              <a:rPr lang="en-US" dirty="0"/>
              <a:t>of </a:t>
            </a:r>
            <a:r>
              <a:rPr lang="en-US" dirty="0" smtClean="0"/>
              <a:t>highly soluble rocks-- </a:t>
            </a:r>
            <a:r>
              <a:rPr lang="en-US" dirty="0"/>
              <a:t>such as limestone, </a:t>
            </a:r>
            <a:r>
              <a:rPr lang="en-US" dirty="0" smtClean="0"/>
              <a:t>gypsum, other carbonates. </a:t>
            </a:r>
          </a:p>
          <a:p>
            <a:r>
              <a:rPr lang="en-US" u="sng" dirty="0" smtClean="0"/>
              <a:t>Forms underground </a:t>
            </a:r>
            <a:r>
              <a:rPr lang="en-US" u="sng" dirty="0"/>
              <a:t>drainage </a:t>
            </a:r>
            <a:r>
              <a:rPr lang="en-US" u="sng" dirty="0" smtClean="0"/>
              <a:t>systems, streams</a:t>
            </a:r>
            <a:endParaRPr lang="en-US" u="sng" dirty="0" smtClean="0"/>
          </a:p>
          <a:p>
            <a:r>
              <a:rPr lang="en-US" dirty="0" smtClean="0"/>
              <a:t>Has sinkholes, caves, sinking streams, springs</a:t>
            </a:r>
          </a:p>
          <a:p>
            <a:r>
              <a:rPr lang="en-US" u="sng" dirty="0" smtClean="0"/>
              <a:t>25</a:t>
            </a:r>
            <a:r>
              <a:rPr lang="en-US" u="sng" dirty="0" smtClean="0"/>
              <a:t>% of the world gets their water from karst aquifers!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727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57" y="304800"/>
            <a:ext cx="7125113" cy="924475"/>
          </a:xfrm>
        </p:spPr>
        <p:txBody>
          <a:bodyPr/>
          <a:lstStyle/>
          <a:p>
            <a:r>
              <a:rPr lang="en-US" dirty="0" smtClean="0"/>
              <a:t>Karst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WillRiddle\Desktop\karst ap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955478" cy="33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WillRiddle\Desktop\kar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76" y="3733800"/>
            <a:ext cx="5558674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57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WillRiddle\Desktop\south china ka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WillRiddle\Desktop\kars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36108"/>
            <a:ext cx="4880204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44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WillRiddle\Desktop\karst sy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572501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8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llRiddle\Desktop\missour river waters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8026400" cy="55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8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78839"/>
          </a:xfrm>
        </p:spPr>
        <p:txBody>
          <a:bodyPr/>
          <a:lstStyle/>
          <a:p>
            <a:r>
              <a:rPr lang="en-US" dirty="0"/>
              <a:t>They have a </a:t>
            </a:r>
            <a:r>
              <a:rPr lang="en-US" u="sng" dirty="0"/>
              <a:t>gradient</a:t>
            </a:r>
            <a:r>
              <a:rPr lang="en-US" dirty="0"/>
              <a:t>, or slope that determines the speed of flow</a:t>
            </a:r>
          </a:p>
          <a:p>
            <a:r>
              <a:rPr lang="en-US" dirty="0"/>
              <a:t>The flow is usually highest and fastest near the </a:t>
            </a:r>
            <a:r>
              <a:rPr lang="en-US" u="sng" dirty="0"/>
              <a:t>source,</a:t>
            </a:r>
            <a:r>
              <a:rPr lang="en-US" dirty="0"/>
              <a:t> and slowest as the path becomes flatter </a:t>
            </a:r>
            <a:endParaRPr lang="en-US" dirty="0" smtClean="0"/>
          </a:p>
        </p:txBody>
      </p:sp>
      <p:pic>
        <p:nvPicPr>
          <p:cNvPr id="4098" name="Picture 2" descr="C:\Users\WillRiddle\Desktop\stream grad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72" y="3880802"/>
            <a:ext cx="6252528" cy="2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Intermittent or Perennial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125112" cy="5029200"/>
          </a:xfrm>
        </p:spPr>
        <p:txBody>
          <a:bodyPr>
            <a:normAutofit/>
          </a:bodyPr>
          <a:lstStyle/>
          <a:p>
            <a:r>
              <a:rPr lang="en-US" dirty="0"/>
              <a:t>Streams that are </a:t>
            </a:r>
            <a:r>
              <a:rPr lang="en-US" u="sng" dirty="0"/>
              <a:t>intermittent</a:t>
            </a:r>
            <a:r>
              <a:rPr lang="en-US" dirty="0"/>
              <a:t>, occasionally appearing or drying up</a:t>
            </a:r>
          </a:p>
          <a:p>
            <a:pPr lvl="1"/>
            <a:r>
              <a:rPr lang="en-US" dirty="0"/>
              <a:t>These can fill suddenly and cause flash flooding</a:t>
            </a:r>
          </a:p>
          <a:p>
            <a:pPr lvl="1"/>
            <a:r>
              <a:rPr lang="en-US" dirty="0"/>
              <a:t>They may only fill during the wet </a:t>
            </a:r>
            <a:r>
              <a:rPr lang="en-US" dirty="0" smtClean="0"/>
              <a:t>season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Other streams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u="sng" dirty="0"/>
              <a:t>perennial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/>
              <a:t>means </a:t>
            </a:r>
            <a:r>
              <a:rPr lang="en-US" dirty="0" smtClean="0"/>
              <a:t>they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are there all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time</a:t>
            </a:r>
          </a:p>
          <a:p>
            <a:endParaRPr lang="en-US" dirty="0"/>
          </a:p>
        </p:txBody>
      </p:sp>
      <p:pic>
        <p:nvPicPr>
          <p:cNvPr id="5122" name="Picture 2" descr="C:\Users\WillRiddle\Desktop\intermit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58250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3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Cross-Section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125112" cy="2963198"/>
          </a:xfrm>
        </p:spPr>
        <p:txBody>
          <a:bodyPr/>
          <a:lstStyle/>
          <a:p>
            <a:r>
              <a:rPr lang="en-US" dirty="0" smtClean="0"/>
              <a:t>Related to its gradient and erosional power</a:t>
            </a:r>
          </a:p>
          <a:p>
            <a:r>
              <a:rPr lang="en-US" dirty="0" smtClean="0"/>
              <a:t>Steepness depends on the kind of rock it flows over, the kind of sediments it carries, and the difference in height between the </a:t>
            </a:r>
            <a:r>
              <a:rPr lang="en-US" u="sng" dirty="0" smtClean="0"/>
              <a:t>source</a:t>
            </a:r>
            <a:r>
              <a:rPr lang="en-US" dirty="0" smtClean="0"/>
              <a:t> and </a:t>
            </a:r>
            <a:r>
              <a:rPr lang="en-US" u="sng" dirty="0" smtClean="0"/>
              <a:t>base level</a:t>
            </a:r>
            <a:endParaRPr lang="en-US" u="sng" dirty="0"/>
          </a:p>
        </p:txBody>
      </p:sp>
      <p:pic>
        <p:nvPicPr>
          <p:cNvPr id="6146" name="Picture 2" descr="C:\Users\WillRiddle\Desktop\cross 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99817"/>
            <a:ext cx="5791199" cy="30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3943557" cy="4051437"/>
          </a:xfrm>
        </p:spPr>
        <p:txBody>
          <a:bodyPr/>
          <a:lstStyle/>
          <a:p>
            <a:r>
              <a:rPr lang="en-US" dirty="0" smtClean="0"/>
              <a:t>Streams and their tributaries drain water from a </a:t>
            </a:r>
            <a:r>
              <a:rPr lang="en-US" u="sng" dirty="0" smtClean="0"/>
              <a:t>drainage basin</a:t>
            </a:r>
          </a:p>
          <a:p>
            <a:pPr lvl="1"/>
            <a:r>
              <a:rPr lang="en-US" dirty="0" smtClean="0"/>
              <a:t>It must contain the source of the stream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divide</a:t>
            </a:r>
            <a:r>
              <a:rPr lang="en-US" dirty="0" smtClean="0"/>
              <a:t> separates one stream system from other stream system drainage basins</a:t>
            </a:r>
          </a:p>
          <a:p>
            <a:pPr lvl="1"/>
            <a:r>
              <a:rPr lang="en-US" dirty="0" smtClean="0"/>
              <a:t>The Continental Divide separates the drainage basins in North America</a:t>
            </a:r>
            <a:endParaRPr lang="en-US" dirty="0"/>
          </a:p>
        </p:txBody>
      </p:sp>
      <p:pic>
        <p:nvPicPr>
          <p:cNvPr id="7170" name="Picture 2" descr="C:\Users\WillRiddle\Desktop\contindiv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03" y="1447800"/>
            <a:ext cx="40835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1314</TotalTime>
  <Words>1182</Words>
  <Application>Microsoft Office PowerPoint</Application>
  <PresentationFormat>On-screen Show (4:3)</PresentationFormat>
  <Paragraphs>149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Summer</vt:lpstr>
      <vt:lpstr>Streams, Lakes, and Ponds</vt:lpstr>
      <vt:lpstr>Study of Bodies of Water</vt:lpstr>
      <vt:lpstr>Streams</vt:lpstr>
      <vt:lpstr>What is a stream?</vt:lpstr>
      <vt:lpstr>Missouri Watershed</vt:lpstr>
      <vt:lpstr>Stream Gradient</vt:lpstr>
      <vt:lpstr>Intermittent or Perennial</vt:lpstr>
      <vt:lpstr>Stream Cross-Section</vt:lpstr>
      <vt:lpstr>Stream Systems</vt:lpstr>
      <vt:lpstr>Stream Diversity</vt:lpstr>
      <vt:lpstr>Meanders</vt:lpstr>
      <vt:lpstr>Delta (mouth of a river)</vt:lpstr>
      <vt:lpstr>Levee</vt:lpstr>
      <vt:lpstr>Lakes</vt:lpstr>
      <vt:lpstr>Lakes</vt:lpstr>
      <vt:lpstr>Lake Diversity</vt:lpstr>
      <vt:lpstr>Salt Lake, UT</vt:lpstr>
      <vt:lpstr>Volcanic Lake</vt:lpstr>
      <vt:lpstr>Intermittent Lake</vt:lpstr>
      <vt:lpstr>Lake Phases</vt:lpstr>
      <vt:lpstr>Lake &amp; Pond Features</vt:lpstr>
      <vt:lpstr>Lake Features</vt:lpstr>
      <vt:lpstr>Pollution Concerns</vt:lpstr>
      <vt:lpstr>Eutrophication</vt:lpstr>
      <vt:lpstr>Groundwater:  (Water stored in/underground)</vt:lpstr>
      <vt:lpstr>Source of Fresh Water</vt:lpstr>
      <vt:lpstr>Groundwater</vt:lpstr>
      <vt:lpstr>Groundwater Diagram</vt:lpstr>
      <vt:lpstr>Water Table</vt:lpstr>
      <vt:lpstr>PowerPoint Presentation</vt:lpstr>
      <vt:lpstr>Aquifers</vt:lpstr>
      <vt:lpstr>Wells </vt:lpstr>
      <vt:lpstr>Replenishment</vt:lpstr>
      <vt:lpstr>Groundwater Chemistry</vt:lpstr>
      <vt:lpstr>Water as a Resource</vt:lpstr>
      <vt:lpstr>Water Treatment</vt:lpstr>
      <vt:lpstr>Groundwater Landforms</vt:lpstr>
      <vt:lpstr>Underwater Caves</vt:lpstr>
      <vt:lpstr>Underwater Caves</vt:lpstr>
      <vt:lpstr>Speleothems</vt:lpstr>
      <vt:lpstr>Speleothems</vt:lpstr>
      <vt:lpstr>Karst Landforms</vt:lpstr>
      <vt:lpstr>Karst Topography</vt:lpstr>
      <vt:lpstr>Karst </vt:lpstr>
      <vt:lpstr>PowerPoint Presentation</vt:lpstr>
      <vt:lpstr>Ozarks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Lakes, and Ponds</dc:title>
  <dc:creator>WillRiddle</dc:creator>
  <cp:lastModifiedBy>WillRiddle</cp:lastModifiedBy>
  <cp:revision>27</cp:revision>
  <dcterms:created xsi:type="dcterms:W3CDTF">2018-01-06T00:38:02Z</dcterms:created>
  <dcterms:modified xsi:type="dcterms:W3CDTF">2018-02-05T05:50:46Z</dcterms:modified>
</cp:coreProperties>
</file>