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302" r:id="rId3"/>
    <p:sldId id="353" r:id="rId4"/>
    <p:sldId id="303" r:id="rId5"/>
    <p:sldId id="304" r:id="rId6"/>
    <p:sldId id="305" r:id="rId7"/>
    <p:sldId id="261" r:id="rId8"/>
    <p:sldId id="318" r:id="rId9"/>
    <p:sldId id="319" r:id="rId10"/>
    <p:sldId id="309" r:id="rId11"/>
    <p:sldId id="306" r:id="rId12"/>
    <p:sldId id="354" r:id="rId13"/>
    <p:sldId id="355" r:id="rId14"/>
    <p:sldId id="307" r:id="rId15"/>
    <p:sldId id="356" r:id="rId16"/>
    <p:sldId id="308" r:id="rId17"/>
    <p:sldId id="357" r:id="rId18"/>
    <p:sldId id="311" r:id="rId19"/>
    <p:sldId id="359" r:id="rId20"/>
    <p:sldId id="310" r:id="rId21"/>
    <p:sldId id="361" r:id="rId22"/>
    <p:sldId id="360" r:id="rId23"/>
    <p:sldId id="262" r:id="rId24"/>
    <p:sldId id="312" r:id="rId25"/>
    <p:sldId id="350" r:id="rId26"/>
    <p:sldId id="313" r:id="rId27"/>
    <p:sldId id="314" r:id="rId28"/>
    <p:sldId id="351" r:id="rId29"/>
    <p:sldId id="352" r:id="rId30"/>
    <p:sldId id="315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A2E919-7B17-4790-8BCC-2E06D6C468D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Ch14: tides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Gulf Stream</a:t>
            </a:r>
          </a:p>
          <a:p>
            <a:r>
              <a:rPr lang="en-US" dirty="0" smtClean="0"/>
              <a:t>Kuroshio Current</a:t>
            </a:r>
          </a:p>
          <a:p>
            <a:r>
              <a:rPr lang="en-US" dirty="0" smtClean="0"/>
              <a:t>Canary Current</a:t>
            </a:r>
          </a:p>
          <a:p>
            <a:r>
              <a:rPr lang="en-US" dirty="0" smtClean="0"/>
              <a:t>North Pacific and Alaskan Currents</a:t>
            </a:r>
          </a:p>
          <a:p>
            <a:r>
              <a:rPr lang="en-US" dirty="0" smtClean="0"/>
              <a:t>California Current</a:t>
            </a:r>
          </a:p>
          <a:p>
            <a:r>
              <a:rPr lang="en-US" dirty="0" smtClean="0"/>
              <a:t>Peru Current</a:t>
            </a:r>
          </a:p>
          <a:p>
            <a:r>
              <a:rPr lang="en-US" dirty="0" err="1" smtClean="0"/>
              <a:t>Benguela</a:t>
            </a:r>
            <a:r>
              <a:rPr lang="en-US" dirty="0" smtClean="0"/>
              <a:t>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8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surface currents are caused mostly by wind</a:t>
            </a:r>
          </a:p>
          <a:p>
            <a:r>
              <a:rPr lang="en-US" dirty="0" smtClean="0"/>
              <a:t>They are formed by a combination of the prevailing winds and the Coriolis Effect</a:t>
            </a:r>
          </a:p>
          <a:p>
            <a:endParaRPr lang="en-US" dirty="0"/>
          </a:p>
          <a:p>
            <a:r>
              <a:rPr lang="en-US" b="1" dirty="0" smtClean="0"/>
              <a:t>Prevailing winds</a:t>
            </a:r>
            <a:r>
              <a:rPr lang="en-US" dirty="0" smtClean="0"/>
              <a:t>: the result of the earth’s lateral spin </a:t>
            </a:r>
          </a:p>
          <a:p>
            <a:r>
              <a:rPr lang="en-US" b="1" dirty="0" smtClean="0"/>
              <a:t>Coriolis Effect: </a:t>
            </a:r>
            <a:r>
              <a:rPr lang="en-US" dirty="0" smtClean="0"/>
              <a:t>the flow of water to the right (in the Northern hemisphere) as you go deeper</a:t>
            </a:r>
          </a:p>
          <a:p>
            <a:r>
              <a:rPr lang="en-US" b="1" dirty="0" smtClean="0"/>
              <a:t>Ekman Effect</a:t>
            </a:r>
            <a:r>
              <a:rPr lang="en-US" dirty="0" smtClean="0"/>
              <a:t>: the change of current direction with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WillRiddle\Desktop\prevailing wi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6400800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6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Winds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Trade winds are yellow and red; the westerlies are blue</a:t>
            </a:r>
            <a:endParaRPr lang="en-US" dirty="0"/>
          </a:p>
        </p:txBody>
      </p:sp>
      <p:pic>
        <p:nvPicPr>
          <p:cNvPr id="37890" name="Picture 2" descr="C:\Users\WillRiddle\Desktop\400px-Map_prevailing_winds_on_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" y="1640114"/>
            <a:ext cx="905691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WillRiddle\Desktop\-+Winds+Coriolis+Effec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9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Circles of air masses</a:t>
            </a:r>
            <a:endParaRPr lang="en-US" dirty="0"/>
          </a:p>
        </p:txBody>
      </p:sp>
      <p:pic>
        <p:nvPicPr>
          <p:cNvPr id="39938" name="Picture 2" descr="C:\Users\WillRiddle\Desktop\220px-Coriolis_effect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22917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7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Ekman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WillRiddle\Desktop\ekman spi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54700" cy="47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0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Ekman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currents go about 45 degrees off from the direction of the wind</a:t>
            </a:r>
          </a:p>
          <a:p>
            <a:r>
              <a:rPr lang="en-US" dirty="0" smtClean="0"/>
              <a:t>Under ocean currents at the bottom go about 90degrees</a:t>
            </a:r>
            <a:endParaRPr lang="en-US" dirty="0"/>
          </a:p>
        </p:txBody>
      </p:sp>
      <p:pic>
        <p:nvPicPr>
          <p:cNvPr id="41986" name="Picture 2" descr="C:\Users\WillRiddle\Desktop\ekman 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93184"/>
            <a:ext cx="4303712" cy="33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5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Subsurface currents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Thermohaline currents</a:t>
            </a:r>
          </a:p>
          <a:p>
            <a:r>
              <a:rPr lang="en-US" dirty="0"/>
              <a:t>Density/temperature currents</a:t>
            </a:r>
          </a:p>
          <a:p>
            <a:r>
              <a:rPr lang="en-US" dirty="0"/>
              <a:t>Density/salinity currents</a:t>
            </a:r>
          </a:p>
          <a:p>
            <a:pPr lvl="1"/>
            <a:endParaRPr lang="en-US" b="1" u="sng" dirty="0" smtClean="0"/>
          </a:p>
          <a:p>
            <a:r>
              <a:rPr lang="en-US" b="1" u="sng" dirty="0" smtClean="0"/>
              <a:t>Turbidity currents</a:t>
            </a:r>
          </a:p>
          <a:p>
            <a:r>
              <a:rPr lang="en-US" dirty="0" smtClean="0"/>
              <a:t>Current flowing downslope by the sediment it is carrying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3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C:\Users\WillRiddle\Desktop\Thermohaline_Circulation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86800" cy="54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4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 of the sun’s and the moon’s gravitational pull on the earth’s oceans</a:t>
            </a:r>
          </a:p>
          <a:p>
            <a:r>
              <a:rPr lang="en-US" dirty="0" smtClean="0"/>
              <a:t>Most places experience </a:t>
            </a:r>
            <a:r>
              <a:rPr lang="en-US" u="sng" dirty="0" smtClean="0"/>
              <a:t>two high tides and two low tides a day </a:t>
            </a:r>
            <a:r>
              <a:rPr lang="en-US" dirty="0" smtClean="0"/>
              <a:t>due to the Earth’s daily rotation</a:t>
            </a:r>
          </a:p>
          <a:p>
            <a:endParaRPr lang="en-US" u="sng" dirty="0" smtClean="0"/>
          </a:p>
          <a:p>
            <a:r>
              <a:rPr lang="en-US" u="sng" dirty="0" smtClean="0"/>
              <a:t>Spring tides </a:t>
            </a:r>
            <a:r>
              <a:rPr lang="en-US" dirty="0" smtClean="0"/>
              <a:t>are large and occur twice a month.</a:t>
            </a:r>
          </a:p>
          <a:p>
            <a:r>
              <a:rPr lang="en-US" u="sng" dirty="0" smtClean="0"/>
              <a:t>Neap tides </a:t>
            </a:r>
            <a:r>
              <a:rPr lang="en-US" dirty="0" smtClean="0"/>
              <a:t>are small tides and occur when the moon is perpendicular to the sun.</a:t>
            </a:r>
          </a:p>
          <a:p>
            <a:r>
              <a:rPr lang="en-US" dirty="0" smtClean="0"/>
              <a:t>Certain weather patterns, earthquakes can cause unusual tide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4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 and </a:t>
            </a:r>
            <a:r>
              <a:rPr lang="en-US" dirty="0" err="1" smtClean="0"/>
              <a:t>Downwelling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are important </a:t>
            </a:r>
            <a:r>
              <a:rPr lang="en-US" u="sng" dirty="0" smtClean="0"/>
              <a:t>subsurface currents </a:t>
            </a:r>
            <a:r>
              <a:rPr lang="en-US" dirty="0" smtClean="0"/>
              <a:t>that circulate nutrients and oxygen between the surface and the deep waters/floor</a:t>
            </a:r>
          </a:p>
          <a:p>
            <a:r>
              <a:rPr lang="en-US" b="1" u="sng" dirty="0" smtClean="0"/>
              <a:t>Upwelling</a:t>
            </a:r>
            <a:r>
              <a:rPr lang="en-US" dirty="0" smtClean="0"/>
              <a:t> brings organisms and nutrients from the floor up; colder waters</a:t>
            </a:r>
          </a:p>
          <a:p>
            <a:r>
              <a:rPr lang="en-US" b="1" u="sng" dirty="0" err="1" smtClean="0"/>
              <a:t>Downwelling</a:t>
            </a:r>
            <a:r>
              <a:rPr lang="en-US" dirty="0" smtClean="0"/>
              <a:t> brings oxygen, dissolved materials, and warmth down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Subsurface currents from three things:</a:t>
            </a:r>
          </a:p>
          <a:p>
            <a:pPr lvl="1"/>
            <a:r>
              <a:rPr lang="en-US" dirty="0" smtClean="0"/>
              <a:t>Ekman spiral</a:t>
            </a:r>
          </a:p>
          <a:p>
            <a:pPr lvl="1"/>
            <a:r>
              <a:rPr lang="en-US" dirty="0" smtClean="0"/>
              <a:t>From gravity on piled up water</a:t>
            </a:r>
          </a:p>
          <a:p>
            <a:pPr lvl="1"/>
            <a:r>
              <a:rPr lang="en-US" dirty="0" smtClean="0"/>
              <a:t>From differences in density (due to temperature and salinity)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9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WillRiddle\Desktop\currentsci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87829"/>
            <a:ext cx="9334501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5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WillRiddle\Desktop\layers ofwa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9309"/>
            <a:ext cx="7759700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9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5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Height: height of wave to top of crest</a:t>
            </a:r>
          </a:p>
          <a:p>
            <a:pPr lvl="1"/>
            <a:r>
              <a:rPr lang="en-US" dirty="0" smtClean="0"/>
              <a:t>Determined by wind blowing over an open stretch of water, a </a:t>
            </a:r>
            <a:r>
              <a:rPr lang="en-US" u="sng" dirty="0" smtClean="0"/>
              <a:t>fetch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longer the fetch, and stronger the wind, the larger the wave</a:t>
            </a:r>
          </a:p>
          <a:p>
            <a:r>
              <a:rPr lang="en-US" dirty="0" smtClean="0"/>
              <a:t>Wavelength (length): length of crest of one wave to another crest</a:t>
            </a:r>
          </a:p>
          <a:p>
            <a:r>
              <a:rPr lang="en-US" dirty="0" smtClean="0"/>
              <a:t>Wave period (time): the time it takes for 2 crests to pass through a point</a:t>
            </a:r>
          </a:p>
          <a:p>
            <a:r>
              <a:rPr lang="en-US" dirty="0" smtClean="0"/>
              <a:t>Wave Speed (rate): distance traveled/sec; depends on wavelength (until it reaches shallow water)</a:t>
            </a:r>
          </a:p>
          <a:p>
            <a:r>
              <a:rPr lang="en-US" dirty="0" smtClean="0"/>
              <a:t>Wave base: deepest limit of a passing wave’s influence on water 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1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WillRiddle\Desktop\waves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599"/>
            <a:ext cx="7010400" cy="5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8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Particles in waves oscillate in relatively stationary circular patterns</a:t>
            </a:r>
          </a:p>
          <a:p>
            <a:r>
              <a:rPr lang="en-US" dirty="0" smtClean="0"/>
              <a:t>They can travel great distances, especially if due to </a:t>
            </a:r>
            <a:r>
              <a:rPr lang="en-US" dirty="0" err="1" smtClean="0"/>
              <a:t>subducting</a:t>
            </a:r>
            <a:r>
              <a:rPr lang="en-US" dirty="0" smtClean="0"/>
              <a:t> continental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2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Water Waves*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Breakers</a:t>
            </a:r>
          </a:p>
          <a:p>
            <a:r>
              <a:rPr lang="en-US" dirty="0" smtClean="0"/>
              <a:t>Longshore currents</a:t>
            </a:r>
          </a:p>
          <a:p>
            <a:r>
              <a:rPr lang="en-US" dirty="0" smtClean="0"/>
              <a:t>Rip currents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7650" name="Picture 2" descr="C:\Users\WillRiddle\Desktop\brea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327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WillRiddle\Desktop\longshorecurr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9385"/>
            <a:ext cx="4953000" cy="37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29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WillRiddle\Desktop\ripcur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460875" cy="29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WillRiddle\Desktop\rip curr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86" y="457200"/>
            <a:ext cx="536757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16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Waves v. Shallow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WillRiddle\Desktop\deep v shallow 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83387" cy="50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6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illRiddle\Desktop\diagr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304493" cy="54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64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can naturally erode coastlines by abrasion (scraping) and force of impact</a:t>
            </a:r>
          </a:p>
          <a:p>
            <a:r>
              <a:rPr lang="en-US" dirty="0" smtClean="0"/>
              <a:t>They can erode gentle slopes </a:t>
            </a:r>
          </a:p>
          <a:p>
            <a:r>
              <a:rPr lang="en-US" dirty="0" smtClean="0"/>
              <a:t>They can erode sea caves, arches, and stacks</a:t>
            </a:r>
            <a:endParaRPr lang="en-US" dirty="0"/>
          </a:p>
        </p:txBody>
      </p:sp>
      <p:pic>
        <p:nvPicPr>
          <p:cNvPr id="28674" name="Picture 2" descr="C:\Users\WillRiddle\Desktop\sea c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734683" cy="26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WillRiddle\Desktop\sea 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931644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8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can deposit sand and sediments forming sandbars, spits, and </a:t>
            </a:r>
            <a:r>
              <a:rPr lang="en-US" dirty="0" err="1" smtClean="0"/>
              <a:t>tombolos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9699" name="Picture 3" descr="C:\Users\WillRiddle\Desktop\s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90800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WillRiddle\Desktop\tombo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5429520" cy="3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3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828800" cy="3200400"/>
          </a:xfrm>
        </p:spPr>
        <p:txBody>
          <a:bodyPr/>
          <a:lstStyle/>
          <a:p>
            <a:r>
              <a:rPr lang="en-US" dirty="0" smtClean="0"/>
              <a:t>Lunar/Solar Tides</a:t>
            </a:r>
            <a:endParaRPr lang="en-US" dirty="0"/>
          </a:p>
        </p:txBody>
      </p:sp>
      <p:pic>
        <p:nvPicPr>
          <p:cNvPr id="32770" name="Picture 2" descr="C:\Users\WillRiddle\Desktop\tidessolarlu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2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Tides</a:t>
            </a:r>
            <a:endParaRPr lang="en-US" dirty="0"/>
          </a:p>
        </p:txBody>
      </p:sp>
      <p:pic>
        <p:nvPicPr>
          <p:cNvPr id="33794" name="Picture 2" descr="C:\Users\WillRiddle\Desktop\t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4271"/>
            <a:ext cx="8001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8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Power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876800"/>
          </a:xfrm>
        </p:spPr>
        <p:txBody>
          <a:bodyPr/>
          <a:lstStyle/>
          <a:p>
            <a:r>
              <a:rPr lang="en-US" dirty="0" smtClean="0"/>
              <a:t>Many countries are experiments with tidal energy because it is nonpolluting and renewable</a:t>
            </a:r>
            <a:endParaRPr lang="en-US" dirty="0"/>
          </a:p>
        </p:txBody>
      </p:sp>
      <p:pic>
        <p:nvPicPr>
          <p:cNvPr id="34818" name="Picture 2" descr="C:\Users\WillRiddle\Desktop\tidal-ener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WillRiddle\Desktop\Tidal-pool energy with turbines u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3006"/>
            <a:ext cx="3248138" cy="19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Current?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major flow of water </a:t>
            </a:r>
            <a:r>
              <a:rPr lang="en-US" u="sng" dirty="0" smtClean="0"/>
              <a:t>on the surface </a:t>
            </a:r>
            <a:r>
              <a:rPr lang="en-US" dirty="0" smtClean="0"/>
              <a:t>related to wind (surface current)</a:t>
            </a:r>
          </a:p>
          <a:p>
            <a:r>
              <a:rPr lang="en-US" dirty="0" smtClean="0"/>
              <a:t>A major flow of water </a:t>
            </a:r>
            <a:r>
              <a:rPr lang="en-US" u="sng" dirty="0" smtClean="0"/>
              <a:t>under the surface </a:t>
            </a:r>
            <a:r>
              <a:rPr lang="en-US" dirty="0" smtClean="0"/>
              <a:t>related to temperature, salinity/density, and depth  (subsurface current)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Oceanic currents circulate warm and cold water between the equator and the polar regions.  </a:t>
            </a:r>
          </a:p>
          <a:p>
            <a:r>
              <a:rPr lang="en-US" dirty="0" smtClean="0"/>
              <a:t>Keeps dissolved oxygen up, and recycles nutrients</a:t>
            </a:r>
          </a:p>
          <a:p>
            <a:r>
              <a:rPr lang="en-US" dirty="0" smtClean="0"/>
              <a:t>They significantly affect global and local climates</a:t>
            </a:r>
          </a:p>
          <a:p>
            <a:r>
              <a:rPr lang="en-US" dirty="0" smtClean="0"/>
              <a:t>The significantly affect fish and aquatic organism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9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Ocean 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WillRiddle\Desktop\oceancurr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86" y="1676400"/>
            <a:ext cx="93425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61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6650</TotalTime>
  <Words>588</Words>
  <Application>Microsoft Office PowerPoint</Application>
  <PresentationFormat>On-screen Show (4:3)</PresentationFormat>
  <Paragraphs>89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Ch14: tides</vt:lpstr>
      <vt:lpstr>What are Tides?</vt:lpstr>
      <vt:lpstr>PowerPoint Presentation</vt:lpstr>
      <vt:lpstr>Lunar/Solar Tides</vt:lpstr>
      <vt:lpstr>Monthly Tides</vt:lpstr>
      <vt:lpstr>Tidal Power Generation</vt:lpstr>
      <vt:lpstr>currents</vt:lpstr>
      <vt:lpstr>What is a Current?</vt:lpstr>
      <vt:lpstr>Map of Ocean Surface Currents</vt:lpstr>
      <vt:lpstr>Major Surface Currents</vt:lpstr>
      <vt:lpstr>Global Surface Currents</vt:lpstr>
      <vt:lpstr>Prevailing winds</vt:lpstr>
      <vt:lpstr>Prevailing Winds Map</vt:lpstr>
      <vt:lpstr>Coriolis Effect</vt:lpstr>
      <vt:lpstr>Coriolis Effect</vt:lpstr>
      <vt:lpstr>The Ekman Spiral</vt:lpstr>
      <vt:lpstr>Ekman Spiral</vt:lpstr>
      <vt:lpstr>Deep Currents</vt:lpstr>
      <vt:lpstr>PowerPoint Presentation</vt:lpstr>
      <vt:lpstr>Upwelling and Downwelling</vt:lpstr>
      <vt:lpstr>PowerPoint Presentation</vt:lpstr>
      <vt:lpstr>PowerPoint Presentation</vt:lpstr>
      <vt:lpstr>waves</vt:lpstr>
      <vt:lpstr>Wave Properties</vt:lpstr>
      <vt:lpstr>PowerPoint Presentation</vt:lpstr>
      <vt:lpstr>Generating Waves</vt:lpstr>
      <vt:lpstr>Shallow Water Waves*</vt:lpstr>
      <vt:lpstr>Rip Currents</vt:lpstr>
      <vt:lpstr>Deep Waves v. Shallow Waves</vt:lpstr>
      <vt:lpstr>Erosion</vt:lpstr>
      <vt:lpstr>Deposition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&amp; seas</dc:title>
  <dc:creator>WillRiddle</dc:creator>
  <cp:lastModifiedBy>Jaime Riddle</cp:lastModifiedBy>
  <cp:revision>51</cp:revision>
  <dcterms:created xsi:type="dcterms:W3CDTF">2017-12-31T05:51:56Z</dcterms:created>
  <dcterms:modified xsi:type="dcterms:W3CDTF">2018-01-27T03:29:00Z</dcterms:modified>
</cp:coreProperties>
</file>