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324" r:id="rId3"/>
    <p:sldId id="321" r:id="rId4"/>
    <p:sldId id="333" r:id="rId5"/>
    <p:sldId id="334" r:id="rId6"/>
    <p:sldId id="332" r:id="rId7"/>
    <p:sldId id="345" r:id="rId8"/>
    <p:sldId id="322" r:id="rId9"/>
    <p:sldId id="323" r:id="rId10"/>
    <p:sldId id="335" r:id="rId11"/>
    <p:sldId id="331" r:id="rId12"/>
    <p:sldId id="346" r:id="rId13"/>
    <p:sldId id="347" r:id="rId14"/>
    <p:sldId id="325" r:id="rId15"/>
    <p:sldId id="326" r:id="rId16"/>
    <p:sldId id="327" r:id="rId17"/>
    <p:sldId id="348" r:id="rId18"/>
    <p:sldId id="328" r:id="rId19"/>
    <p:sldId id="329" r:id="rId20"/>
    <p:sldId id="362" r:id="rId21"/>
    <p:sldId id="336" r:id="rId22"/>
    <p:sldId id="337" r:id="rId23"/>
    <p:sldId id="338" r:id="rId24"/>
    <p:sldId id="339" r:id="rId25"/>
    <p:sldId id="341" r:id="rId26"/>
    <p:sldId id="340" r:id="rId27"/>
    <p:sldId id="330" r:id="rId28"/>
    <p:sldId id="342" r:id="rId29"/>
    <p:sldId id="349" r:id="rId30"/>
    <p:sldId id="343" r:id="rId31"/>
    <p:sldId id="344" r:id="rId32"/>
    <p:sldId id="32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A2E919-7B17-4790-8BCC-2E06D6C468D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15</a:t>
            </a:r>
            <a:endParaRPr lang="en-US" dirty="0"/>
          </a:p>
        </p:txBody>
      </p:sp>
      <p:pic>
        <p:nvPicPr>
          <p:cNvPr id="16386" name="Picture 2" descr="C:\Users\WillRiddle\Desktop\ocean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15432" cy="28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5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554514" cy="2286000"/>
          </a:xfrm>
        </p:spPr>
        <p:txBody>
          <a:bodyPr/>
          <a:lstStyle/>
          <a:p>
            <a:r>
              <a:rPr lang="en-US" dirty="0" smtClean="0"/>
              <a:t>Challenger Voyage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3286"/>
            <a:ext cx="7924800" cy="2895600"/>
          </a:xfrm>
        </p:spPr>
        <p:txBody>
          <a:bodyPr/>
          <a:lstStyle/>
          <a:p>
            <a:r>
              <a:rPr lang="en-US" u="sng" dirty="0"/>
              <a:t>The Challenger expedition </a:t>
            </a:r>
            <a:r>
              <a:rPr lang="en-US" dirty="0"/>
              <a:t>(1872-1876) was the first global deep-sea scientific voyage that focused on the ocean and marine life</a:t>
            </a:r>
          </a:p>
          <a:p>
            <a:pPr lvl="1"/>
            <a:r>
              <a:rPr lang="en-US" dirty="0"/>
              <a:t>NASA Challenger was named after it!</a:t>
            </a:r>
          </a:p>
          <a:p>
            <a:pPr lvl="1"/>
            <a:r>
              <a:rPr lang="en-US" dirty="0"/>
              <a:t>Discovered almost 5000 new marine species, most in the depths</a:t>
            </a:r>
          </a:p>
          <a:p>
            <a:endParaRPr lang="en-US" dirty="0"/>
          </a:p>
        </p:txBody>
      </p:sp>
      <p:pic>
        <p:nvPicPr>
          <p:cNvPr id="4099" name="Picture 3" descr="C:\Users\WillRiddle\Desktop\challenger-bermu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14" y="3048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4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industrial revolution </a:t>
            </a:r>
            <a:r>
              <a:rPr lang="en-US" dirty="0"/>
              <a:t>and ensuing technological breakthroughs in the </a:t>
            </a:r>
            <a:r>
              <a:rPr lang="en-US" i="1" dirty="0"/>
              <a:t>WW period </a:t>
            </a:r>
            <a:r>
              <a:rPr lang="en-US" dirty="0"/>
              <a:t>permitted more tools, vessels, instruments, and supplies to help scientific study be safe, accurate, and repeatable.</a:t>
            </a:r>
          </a:p>
          <a:p>
            <a:r>
              <a:rPr lang="en-US" i="1" dirty="0"/>
              <a:t>The Cold War </a:t>
            </a:r>
            <a:r>
              <a:rPr lang="en-US" dirty="0"/>
              <a:t>also accelerated funding and interest in water/space research.  Breakthroughs in one area helped other areas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Challenger II found the deepest part of the ocean in the Marianas Trench (1951)</a:t>
            </a:r>
            <a:endParaRPr lang="en-US" dirty="0"/>
          </a:p>
          <a:p>
            <a:r>
              <a:rPr lang="en-US" i="1" dirty="0" smtClean="0"/>
              <a:t>The digital </a:t>
            </a:r>
            <a:r>
              <a:rPr lang="en-US" i="1" dirty="0"/>
              <a:t>revolution </a:t>
            </a:r>
            <a:r>
              <a:rPr lang="en-US" dirty="0"/>
              <a:t>has continued this trajectory, along with increasing interest in environmentalism.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6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subs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3" name="Picture 3" descr="C:\Users\WillRiddle\Desktop\sub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32839"/>
            <a:ext cx="5481693" cy="31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WillRiddle\Desktop\NOVAseal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953001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8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Sub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WillRiddle\Desktop\Germansub1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519988" cy="51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2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8229600" cy="990600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22531" name="Picture 3" descr="C:\Users\WillRiddle\Desktop\marineengin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486400" cy="36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9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depths</a:t>
            </a:r>
          </a:p>
          <a:p>
            <a:r>
              <a:rPr lang="en-US" dirty="0" smtClean="0"/>
              <a:t>Seawater chemistry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Clarity</a:t>
            </a:r>
          </a:p>
          <a:p>
            <a:r>
              <a:rPr lang="en-US" dirty="0" smtClean="0"/>
              <a:t>Samples of water from the floor</a:t>
            </a:r>
          </a:p>
          <a:p>
            <a:r>
              <a:rPr lang="en-US" dirty="0" smtClean="0"/>
              <a:t>Samples of marine life sighted, caught, grabbed, or washed up on shore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1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observations</a:t>
            </a:r>
            <a:endParaRPr lang="en-US" dirty="0"/>
          </a:p>
        </p:txBody>
      </p:sp>
      <p:pic>
        <p:nvPicPr>
          <p:cNvPr id="5122" name="Picture 2" descr="C:\Users\WillRiddle\Desktop\dr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9402"/>
            <a:ext cx="2895600" cy="43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illRiddle\Desktop\rutgersbu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4557184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371600"/>
            <a:ext cx="8229600" cy="1600200"/>
          </a:xfrm>
        </p:spPr>
        <p:txBody>
          <a:bodyPr/>
          <a:lstStyle/>
          <a:p>
            <a:r>
              <a:rPr lang="en-US" dirty="0" smtClean="0"/>
              <a:t>Sonar bottom profiling</a:t>
            </a:r>
          </a:p>
          <a:p>
            <a:r>
              <a:rPr lang="en-US" dirty="0" smtClean="0"/>
              <a:t>Satellite surface observations</a:t>
            </a:r>
          </a:p>
          <a:p>
            <a:r>
              <a:rPr lang="en-US" dirty="0" smtClean="0"/>
              <a:t>Daily reports from data-collection buoys/stations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3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" y="685799"/>
            <a:ext cx="28194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&amp;</a:t>
            </a:r>
            <a:br>
              <a:rPr lang="en-US" dirty="0" smtClean="0"/>
            </a:br>
            <a:r>
              <a:rPr lang="en-US" dirty="0" smtClean="0"/>
              <a:t>Monitoring</a:t>
            </a:r>
            <a:br>
              <a:rPr lang="en-US" dirty="0" smtClean="0"/>
            </a:br>
            <a:r>
              <a:rPr lang="en-US" dirty="0" smtClean="0"/>
              <a:t>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19812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WillRiddle\Desktop\researchers on F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799"/>
            <a:ext cx="5924550" cy="59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9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Helmet divers permitted some underwater observation and excavation</a:t>
            </a:r>
          </a:p>
          <a:p>
            <a:r>
              <a:rPr lang="en-US" dirty="0" smtClean="0"/>
              <a:t>Limited amount of oxygen</a:t>
            </a:r>
          </a:p>
          <a:p>
            <a:r>
              <a:rPr lang="en-US" dirty="0" smtClean="0"/>
              <a:t>Lack of air supply and pressure-resistant tools/clothes limited most explorations</a:t>
            </a:r>
          </a:p>
          <a:p>
            <a:r>
              <a:rPr lang="en-US" dirty="0" smtClean="0"/>
              <a:t>Expense</a:t>
            </a:r>
          </a:p>
          <a:p>
            <a:r>
              <a:rPr lang="en-US" dirty="0" smtClean="0"/>
              <a:t>No recording abilities</a:t>
            </a:r>
          </a:p>
          <a:p>
            <a:endParaRPr lang="en-US" dirty="0"/>
          </a:p>
          <a:p>
            <a:r>
              <a:rPr lang="en-US" dirty="0" smtClean="0"/>
              <a:t>Water technology advanced slowly through the late eighteen hundred with Franco-Prussian wars (first submarine and torpedo)</a:t>
            </a:r>
          </a:p>
          <a:p>
            <a:r>
              <a:rPr lang="en-US" dirty="0" smtClean="0"/>
              <a:t>Then amazing breakthroughs in WWI</a:t>
            </a:r>
            <a:endParaRPr lang="en-US" dirty="0"/>
          </a:p>
        </p:txBody>
      </p:sp>
      <p:pic>
        <p:nvPicPr>
          <p:cNvPr id="6146" name="Picture 2" descr="C:\Users\WillRiddle\Desktop\helmet d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799"/>
            <a:ext cx="2102757" cy="38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4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99023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Scuba divers and Mixed-gas </a:t>
            </a:r>
            <a:r>
              <a:rPr lang="en-US" dirty="0" err="1" smtClean="0"/>
              <a:t>hardsuits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Jacques Cousteau perfected the first suit in 1943</a:t>
            </a:r>
          </a:p>
          <a:p>
            <a:r>
              <a:rPr lang="en-US" dirty="0" smtClean="0"/>
              <a:t>Better water-proofing and pressure-proofing                 tools and vessels</a:t>
            </a:r>
          </a:p>
          <a:p>
            <a:r>
              <a:rPr lang="en-US" dirty="0" smtClean="0"/>
              <a:t>Sonar and better location finding</a:t>
            </a:r>
          </a:p>
          <a:p>
            <a:r>
              <a:rPr lang="en-US" dirty="0" smtClean="0"/>
              <a:t>Recording and communication devices</a:t>
            </a:r>
          </a:p>
          <a:p>
            <a:r>
              <a:rPr lang="en-US" dirty="0" smtClean="0"/>
              <a:t>Cages, other things for protection</a:t>
            </a:r>
          </a:p>
          <a:p>
            <a:r>
              <a:rPr lang="en-US" dirty="0" smtClean="0"/>
              <a:t>Manned submersibles, underwater habitats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WillRiddle\Desktop\cousteau in s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447246" cy="32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0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971800"/>
            <a:ext cx="8229600" cy="9906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2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Diving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GPS</a:t>
            </a:r>
          </a:p>
          <a:p>
            <a:r>
              <a:rPr lang="en-US" dirty="0"/>
              <a:t>Unmanned vehicles, robots, or drones now popular</a:t>
            </a:r>
          </a:p>
          <a:p>
            <a:pPr lvl="1"/>
            <a:r>
              <a:rPr lang="en-US" dirty="0"/>
              <a:t>ROV used to explore the wreck of the Titanic </a:t>
            </a:r>
          </a:p>
          <a:p>
            <a:r>
              <a:rPr lang="en-US" dirty="0"/>
              <a:t>More of the world now has money, time, and agendas that promote exploration/research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42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Scuba Diving</a:t>
            </a:r>
            <a:endParaRPr lang="en-US" dirty="0"/>
          </a:p>
        </p:txBody>
      </p:sp>
      <p:pic>
        <p:nvPicPr>
          <p:cNvPr id="8194" name="Picture 2" descr="C:\Users\WillRiddle\Desktop\sc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58032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WillRiddle\Desktop\oce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5443206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WillRiddle\Desktop\scienceunderwtaer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38" y="1371600"/>
            <a:ext cx="366168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54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diver to walk on 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WillRiddle\Desktop\sylvia earlebottomwal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315200" cy="4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2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“Ocean Doctor”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WillRiddle\Desktop\theoceando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907313" cy="46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0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HOV-  the 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WillRiddle\Desktop\theAlvin H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315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1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WillRiddle\Desktop\ida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84340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67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WillRiddle\Desktop\Deep Rover combo 1 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72885"/>
            <a:ext cx="4506913" cy="56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50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unmanned frontier!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Exploring the depths of the ocean is more dangerous than outer space!</a:t>
            </a:r>
          </a:p>
          <a:p>
            <a:endParaRPr lang="en-US" dirty="0" smtClean="0"/>
          </a:p>
          <a:p>
            <a:r>
              <a:rPr lang="en-US" dirty="0" smtClean="0"/>
              <a:t>Predators, life</a:t>
            </a:r>
          </a:p>
          <a:p>
            <a:r>
              <a:rPr lang="en-US" dirty="0" smtClean="0"/>
              <a:t>Toxins, bacteria</a:t>
            </a:r>
          </a:p>
          <a:p>
            <a:r>
              <a:rPr lang="en-US" dirty="0" smtClean="0"/>
              <a:t>Volcanoes, activity</a:t>
            </a:r>
          </a:p>
          <a:p>
            <a:r>
              <a:rPr lang="en-US" dirty="0" smtClean="0"/>
              <a:t>Complete darkness, limited observability</a:t>
            </a:r>
          </a:p>
          <a:p>
            <a:r>
              <a:rPr lang="en-US" dirty="0" smtClean="0"/>
              <a:t>Pressure requires even better construction than spacecraft</a:t>
            </a:r>
          </a:p>
          <a:p>
            <a:r>
              <a:rPr lang="en-US" dirty="0" smtClean="0"/>
              <a:t>Communication with the bottom is harder; interference</a:t>
            </a:r>
          </a:p>
        </p:txBody>
      </p:sp>
    </p:spTree>
    <p:extLst>
      <p:ext uri="{BB962C8B-B14F-4D97-AF65-F5344CB8AC3E}">
        <p14:creationId xmlns:p14="http://schemas.microsoft.com/office/powerpoint/2010/main" val="2172865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Johnson-Sea-Link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WillRiddle\Desktop\johnson-sea-l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705600" cy="46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78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Seafloor Mapping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WillRiddle\Desktop\2-seafloor-mapping-instrument-b-murtonsouthampton-oceanography-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peoples were skilled in shipbuilding, both before and after Noah’s time—this intelligence did not “evolve” or develop during modern times</a:t>
            </a:r>
          </a:p>
          <a:p>
            <a:r>
              <a:rPr lang="en-US" dirty="0" smtClean="0"/>
              <a:t>Exploration of oceans and seas led to “sea peoples” of various kinds that invaded others, from ancient times</a:t>
            </a:r>
          </a:p>
          <a:p>
            <a:endParaRPr lang="en-US" dirty="0"/>
          </a:p>
          <a:p>
            <a:r>
              <a:rPr lang="en-US" dirty="0" smtClean="0"/>
              <a:t>Many ancient cultures including Egypt, Chinese, Greeks, Phoenicians, Slavs, Caribs, and Polynesians had livelihoods and religious cults based completely on the sea, sea gods, and forces</a:t>
            </a:r>
          </a:p>
          <a:p>
            <a:r>
              <a:rPr lang="en-US" dirty="0" smtClean="0"/>
              <a:t>Many of these prompted people to see </a:t>
            </a:r>
            <a:r>
              <a:rPr lang="en-US" u="sng" dirty="0" smtClean="0"/>
              <a:t>the sea as divine, fickle, and ominous, </a:t>
            </a:r>
            <a:r>
              <a:rPr lang="en-US" dirty="0" smtClean="0"/>
              <a:t>not a natural, scientific object to be explored or studied</a:t>
            </a:r>
          </a:p>
        </p:txBody>
      </p:sp>
    </p:spTree>
    <p:extLst>
      <p:ext uri="{BB962C8B-B14F-4D97-AF65-F5344CB8AC3E}">
        <p14:creationId xmlns:p14="http://schemas.microsoft.com/office/powerpoint/2010/main" val="2550633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Navy Drone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WillRiddle\Desktop\dronema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438"/>
            <a:ext cx="7239000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046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WillRiddle\Desktop\quoterobo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6" y="1676400"/>
            <a:ext cx="8256814" cy="46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63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http://slideplayer.com/slide/10803595/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information and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6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Polynesia, Sea and Monster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WillRiddle\Desktop\polynesian b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352800" cy="46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llRiddle\Desktop\seamon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33" y="1828800"/>
            <a:ext cx="2826516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8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Phoenicia boat and Japanese Sea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llRiddle\Desktop\phoenician bo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1752600"/>
            <a:ext cx="6086476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illRiddle\Desktop\japanese god of the 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19" y="3200400"/>
            <a:ext cx="438048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2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 and Trireme (500BC)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llRiddle\Desktop\posei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143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llRiddle\Desktop\trireme500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32000"/>
            <a:ext cx="4639734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5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</a:t>
            </a:r>
            <a:r>
              <a:rPr lang="en-US" dirty="0" err="1" smtClean="0"/>
              <a:t>Drakkar</a:t>
            </a:r>
            <a:r>
              <a:rPr lang="en-US" dirty="0" smtClean="0"/>
              <a:t> and Aegir, 500AD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WillRiddle\Desktop\Viking Longboats, Oslo 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5465234" cy="4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WillRiddle\Desktop\aegir god of 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295400"/>
            <a:ext cx="32861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1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Catholics</a:t>
            </a:r>
            <a:r>
              <a:rPr lang="en-US" dirty="0" smtClean="0"/>
              <a:t> in the Middle </a:t>
            </a:r>
            <a:r>
              <a:rPr lang="en-US" dirty="0"/>
              <a:t>A</a:t>
            </a:r>
            <a:r>
              <a:rPr lang="en-US" dirty="0" smtClean="0"/>
              <a:t>ges were quite interested with astronomy and earth science—got into astronomy, geometry, the mathematics of the earth, geology, as well as agronomy and soil study</a:t>
            </a:r>
          </a:p>
          <a:p>
            <a:r>
              <a:rPr lang="en-US" i="1" dirty="0" smtClean="0"/>
              <a:t>Chinese</a:t>
            </a:r>
            <a:r>
              <a:rPr lang="en-US" dirty="0" smtClean="0"/>
              <a:t> invent the magnetic compass around 1000AD</a:t>
            </a:r>
          </a:p>
          <a:p>
            <a:r>
              <a:rPr lang="en-US" dirty="0" smtClean="0"/>
              <a:t>The </a:t>
            </a:r>
            <a:r>
              <a:rPr lang="en-US" i="1" dirty="0"/>
              <a:t>Age of Discovery </a:t>
            </a:r>
            <a:r>
              <a:rPr lang="en-US" dirty="0"/>
              <a:t>began in the mid-1400s with Portuguese ships being able to navigate and explore more thoroughly</a:t>
            </a:r>
          </a:p>
          <a:p>
            <a:pPr lvl="1"/>
            <a:r>
              <a:rPr lang="en-US" dirty="0"/>
              <a:t>Angola and slavery</a:t>
            </a:r>
          </a:p>
          <a:p>
            <a:pPr lvl="1"/>
            <a:r>
              <a:rPr lang="en-US" dirty="0"/>
              <a:t>Da Gama and Henry the Navigator</a:t>
            </a:r>
          </a:p>
          <a:p>
            <a:pPr lvl="1"/>
            <a:r>
              <a:rPr lang="en-US" dirty="0"/>
              <a:t>Indonesia and Spice Islands</a:t>
            </a:r>
          </a:p>
          <a:p>
            <a:pPr lvl="1"/>
            <a:r>
              <a:rPr lang="en-US" dirty="0"/>
              <a:t>Columbus</a:t>
            </a:r>
          </a:p>
          <a:p>
            <a:r>
              <a:rPr lang="en-US" dirty="0" smtClean="0"/>
              <a:t>Ships began with just a few scientists and scientifically trained friars but grew to carry more as trade and colonialism heated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6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Expeditions of the ocean became more naturalistic, for scientific investigation of animals, currents, landforms, climate, etc. </a:t>
            </a:r>
          </a:p>
          <a:p>
            <a:pPr lvl="1"/>
            <a:r>
              <a:rPr lang="en-US" dirty="0" smtClean="0"/>
              <a:t>James Cook, late 1700s Pacific</a:t>
            </a:r>
          </a:p>
          <a:p>
            <a:pPr lvl="1"/>
            <a:r>
              <a:rPr lang="en-US" dirty="0" smtClean="0"/>
              <a:t>The Wilkes Expedition crosses the world, 1838-1842</a:t>
            </a:r>
          </a:p>
          <a:p>
            <a:pPr lvl="1"/>
            <a:r>
              <a:rPr lang="en-US" dirty="0" smtClean="0"/>
              <a:t>Matthew Maury, US Navy; father of Oceanography 1855 textbook on winds, currents, and the sea</a:t>
            </a:r>
          </a:p>
        </p:txBody>
      </p:sp>
      <p:pic>
        <p:nvPicPr>
          <p:cNvPr id="19458" name="Picture 2" descr="C:\Users\WillRiddle\Desktop\ma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4076"/>
            <a:ext cx="1754187" cy="247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WillRiddle\Desktop\captn james c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71302"/>
            <a:ext cx="1957388" cy="23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36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6649</TotalTime>
  <Words>679</Words>
  <Application>Microsoft Office PowerPoint</Application>
  <PresentationFormat>On-screen Show (4:3)</PresentationFormat>
  <Paragraphs>92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Clarity</vt:lpstr>
      <vt:lpstr>oceanography</vt:lpstr>
      <vt:lpstr>History</vt:lpstr>
      <vt:lpstr>Ancient History</vt:lpstr>
      <vt:lpstr>Ancient Polynesia, Sea and Monster</vt:lpstr>
      <vt:lpstr>Phoenicia boat and Japanese Sea God</vt:lpstr>
      <vt:lpstr>Poseidon and Trireme (500BC)</vt:lpstr>
      <vt:lpstr>Viking Drakkar and Aegir, 500AD</vt:lpstr>
      <vt:lpstr>History </vt:lpstr>
      <vt:lpstr>Modern History</vt:lpstr>
      <vt:lpstr>Challenger Voyage</vt:lpstr>
      <vt:lpstr>Modern History</vt:lpstr>
      <vt:lpstr>WWI subs</vt:lpstr>
      <vt:lpstr>WWII Sub</vt:lpstr>
      <vt:lpstr>Technology</vt:lpstr>
      <vt:lpstr>First observations</vt:lpstr>
      <vt:lpstr>Advanced observations</vt:lpstr>
      <vt:lpstr>Research &amp; Monitoring Stations </vt:lpstr>
      <vt:lpstr>First Divers</vt:lpstr>
      <vt:lpstr>Advanced Diving</vt:lpstr>
      <vt:lpstr>Diving Today </vt:lpstr>
      <vt:lpstr>Scuba Diving</vt:lpstr>
      <vt:lpstr>First diver to walk on the ocean floor</vt:lpstr>
      <vt:lpstr>The “Ocean Doctor”</vt:lpstr>
      <vt:lpstr>HOV-  the Alvin</vt:lpstr>
      <vt:lpstr>HOV</vt:lpstr>
      <vt:lpstr>PowerPoint Presentation</vt:lpstr>
      <vt:lpstr>The unmanned frontier!</vt:lpstr>
      <vt:lpstr>The Johnson-Sea-Link Robot</vt:lpstr>
      <vt:lpstr>Seafloor Mapping Instrument</vt:lpstr>
      <vt:lpstr>US Navy Drone</vt:lpstr>
      <vt:lpstr>PowerPoint Presentation</vt:lpstr>
      <vt:lpstr>http://slideplayer.com/slide/10803595/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 &amp; seas</dc:title>
  <dc:creator>WillRiddle</dc:creator>
  <cp:lastModifiedBy>WillRiddle</cp:lastModifiedBy>
  <cp:revision>51</cp:revision>
  <dcterms:created xsi:type="dcterms:W3CDTF">2017-12-31T05:51:56Z</dcterms:created>
  <dcterms:modified xsi:type="dcterms:W3CDTF">2018-02-06T02:15:36Z</dcterms:modified>
</cp:coreProperties>
</file>