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85" r:id="rId5"/>
    <p:sldId id="267" r:id="rId6"/>
    <p:sldId id="284" r:id="rId7"/>
    <p:sldId id="268" r:id="rId8"/>
    <p:sldId id="283" r:id="rId9"/>
    <p:sldId id="280" r:id="rId10"/>
    <p:sldId id="286" r:id="rId11"/>
    <p:sldId id="281" r:id="rId12"/>
    <p:sldId id="297" r:id="rId13"/>
    <p:sldId id="298" r:id="rId14"/>
    <p:sldId id="299" r:id="rId15"/>
    <p:sldId id="269" r:id="rId16"/>
    <p:sldId id="294" r:id="rId17"/>
    <p:sldId id="295" r:id="rId18"/>
    <p:sldId id="300" r:id="rId19"/>
    <p:sldId id="282" r:id="rId20"/>
    <p:sldId id="288" r:id="rId21"/>
    <p:sldId id="289" r:id="rId22"/>
    <p:sldId id="296" r:id="rId23"/>
    <p:sldId id="270" r:id="rId24"/>
    <p:sldId id="293" r:id="rId25"/>
    <p:sldId id="292" r:id="rId26"/>
    <p:sldId id="258" r:id="rId27"/>
    <p:sldId id="272" r:id="rId28"/>
    <p:sldId id="301" r:id="rId29"/>
    <p:sldId id="271" r:id="rId30"/>
    <p:sldId id="273" r:id="rId31"/>
    <p:sldId id="274" r:id="rId32"/>
    <p:sldId id="259" r:id="rId33"/>
    <p:sldId id="278" r:id="rId34"/>
    <p:sldId id="275" r:id="rId35"/>
    <p:sldId id="290" r:id="rId36"/>
    <p:sldId id="279" r:id="rId37"/>
    <p:sldId id="291" r:id="rId38"/>
    <p:sldId id="276" r:id="rId39"/>
    <p:sldId id="277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2E919-7B17-4790-8BCC-2E06D6C468D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6A2E919-7B17-4790-8BCC-2E06D6C468DD}" type="datetimeFigureOut">
              <a:rPr lang="en-US" smtClean="0"/>
              <a:t>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D6293D8-2E26-42E2-AE0B-F2F7DCD70C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Oceans &amp; seas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Ch.13: Ocean Basins, Zones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4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WillRiddle\Desktop\slope and ri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66800"/>
            <a:ext cx="7467600" cy="4827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46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Abyssal 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average </a:t>
            </a:r>
            <a:r>
              <a:rPr lang="en-US" u="sng" dirty="0" smtClean="0"/>
              <a:t>ocean floor</a:t>
            </a:r>
            <a:r>
              <a:rPr lang="en-US" dirty="0" smtClean="0"/>
              <a:t>, about 2.4 miles down</a:t>
            </a:r>
          </a:p>
          <a:p>
            <a:r>
              <a:rPr lang="en-US" dirty="0" smtClean="0"/>
              <a:t>“We know more about the surface of Mars than we do about the bottom of the ocean floor that forms the ocean basins.”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Has ridges, valleys, fracture zones, hills or other features, just like land above the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2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WillRiddle\Desktop\simple diagra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7696200" cy="480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31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C:\Users\WillRiddle\Desktop\ocean crust featu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843408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2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Topographical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WillRiddle\Desktop\no water 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16" y="1828800"/>
            <a:ext cx="7196137" cy="449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1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Tectonic features*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Mid-ocean ridges</a:t>
            </a:r>
            <a:r>
              <a:rPr lang="en-US" dirty="0" smtClean="0"/>
              <a:t>: submerged mountain ranges at divergent tectonic plates; lines of them form </a:t>
            </a:r>
            <a:r>
              <a:rPr lang="en-US" u="sng" dirty="0" smtClean="0"/>
              <a:t>fracture zones</a:t>
            </a:r>
          </a:p>
          <a:p>
            <a:r>
              <a:rPr lang="en-US" u="sng" dirty="0" smtClean="0"/>
              <a:t>Seamounts </a:t>
            </a:r>
            <a:r>
              <a:rPr lang="en-US" dirty="0" smtClean="0"/>
              <a:t>are underwater volcanoes and hills</a:t>
            </a:r>
          </a:p>
          <a:p>
            <a:r>
              <a:rPr lang="en-US" u="sng" dirty="0" err="1" smtClean="0"/>
              <a:t>Guyots</a:t>
            </a:r>
            <a:r>
              <a:rPr lang="en-US" u="sng" dirty="0" smtClean="0"/>
              <a:t> </a:t>
            </a:r>
            <a:r>
              <a:rPr lang="en-US" dirty="0" smtClean="0"/>
              <a:t>are seamounts with flat tops (like a mesa)</a:t>
            </a:r>
          </a:p>
          <a:p>
            <a:endParaRPr lang="en-US" dirty="0"/>
          </a:p>
          <a:p>
            <a:r>
              <a:rPr lang="en-US" dirty="0" smtClean="0"/>
              <a:t>There is a lot of volcanic activity both active and dormant under the oceans.  Many volcanoes are in chains, just like on land.</a:t>
            </a:r>
          </a:p>
          <a:p>
            <a:r>
              <a:rPr lang="en-US" u="sng" dirty="0" smtClean="0"/>
              <a:t>Island arcs </a:t>
            </a:r>
            <a:r>
              <a:rPr lang="en-US" dirty="0" smtClean="0"/>
              <a:t>are long, curved strings of volcanic islands formed by classic subduction and convergent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8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WillRiddle\Desktop\rid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530502" cy="354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49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Divergence- 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WillRiddle\Desktop\oceanic rid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436429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90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Convergence—island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WillRiddle\Desktop\island arcs and volcano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57400"/>
            <a:ext cx="7011987" cy="4040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3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Deep ruts in the ocean</a:t>
            </a:r>
          </a:p>
          <a:p>
            <a:r>
              <a:rPr lang="en-US" dirty="0" smtClean="0"/>
              <a:t>Steep on the continental side, but gently sloped on the seaward side</a:t>
            </a:r>
          </a:p>
          <a:p>
            <a:r>
              <a:rPr lang="en-US" dirty="0" smtClean="0"/>
              <a:t>Probably formed from </a:t>
            </a:r>
            <a:r>
              <a:rPr lang="en-US" dirty="0" err="1" smtClean="0"/>
              <a:t>subducted</a:t>
            </a:r>
            <a:r>
              <a:rPr lang="en-US" dirty="0" smtClean="0"/>
              <a:t> continental plates, especially around the Pacific Ocean basin</a:t>
            </a:r>
          </a:p>
          <a:p>
            <a:r>
              <a:rPr lang="en-US" dirty="0" smtClean="0"/>
              <a:t>Some say from the Flood which “opened the fountains of the deep”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basins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WillRiddle\Desktop\bas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162800" cy="295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3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Trench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WillRiddle\Desktop\trench 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3378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WillRiddle\Desktop\trench map r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21" y="1295400"/>
            <a:ext cx="855668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1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Summary*</a:t>
            </a:r>
            <a:endParaRPr lang="en-US" dirty="0"/>
          </a:p>
        </p:txBody>
      </p:sp>
      <p:pic>
        <p:nvPicPr>
          <p:cNvPr id="16386" name="Picture 2" descr="C:\Users\WillRiddle\Desktop\ocean_marg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447800"/>
            <a:ext cx="8572804" cy="54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06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Coral Reefs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Corals are animals that secrete calcium carbonate skeletons around themselves.</a:t>
            </a:r>
          </a:p>
          <a:p>
            <a:r>
              <a:rPr lang="en-US" dirty="0" smtClean="0"/>
              <a:t>Colonies of them gather, creating a reef or underwater ridge over time.</a:t>
            </a:r>
          </a:p>
          <a:p>
            <a:endParaRPr lang="en-US" dirty="0" smtClean="0"/>
          </a:p>
          <a:p>
            <a:r>
              <a:rPr lang="en-US" dirty="0" smtClean="0"/>
              <a:t>Coral reefs can form around a volcanic island or volcanic rim; these are sometimes called </a:t>
            </a:r>
            <a:r>
              <a:rPr lang="en-US" u="sng" dirty="0" smtClean="0"/>
              <a:t>fringing reefs</a:t>
            </a:r>
          </a:p>
          <a:p>
            <a:r>
              <a:rPr lang="en-US" u="sng" dirty="0" smtClean="0"/>
              <a:t>Barrier Reefs</a:t>
            </a:r>
            <a:r>
              <a:rPr lang="en-US" dirty="0" smtClean="0"/>
              <a:t> form a lagoon between the reef and the land.  The lagoon is open to the sea through passages in the reef.</a:t>
            </a:r>
          </a:p>
          <a:p>
            <a:r>
              <a:rPr lang="en-US" dirty="0" smtClean="0"/>
              <a:t>An </a:t>
            </a:r>
            <a:r>
              <a:rPr lang="en-US" u="sng" dirty="0" smtClean="0"/>
              <a:t>atoll</a:t>
            </a:r>
            <a:r>
              <a:rPr lang="en-US" dirty="0" smtClean="0"/>
              <a:t> is a circular ring of reefs with a lagoon in the middle.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6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WillRiddle\Desktop\types of coral ree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8305800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4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WillRiddle\Desktop\island atoll re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52329" cy="479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743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Seawater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5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Chemical 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Seawater is mostly pure, 96.5%</a:t>
            </a:r>
          </a:p>
          <a:p>
            <a:r>
              <a:rPr lang="en-US" dirty="0" smtClean="0"/>
              <a:t>3.5% is dissolved minerals</a:t>
            </a:r>
          </a:p>
          <a:p>
            <a:endParaRPr lang="en-US" dirty="0"/>
          </a:p>
          <a:p>
            <a:r>
              <a:rPr lang="en-US" dirty="0" smtClean="0"/>
              <a:t>Approximately 86% of the minerals is table salt, sodium chloride</a:t>
            </a:r>
          </a:p>
          <a:p>
            <a:r>
              <a:rPr lang="en-US" dirty="0" smtClean="0"/>
              <a:t>Small amounts of sulfate, magnesium, are present, as well as dissolved nitrogen, oxygen, and carbon-dioxide, from the atmosphere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61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C:\Users\WillRiddle\Desktop\composition-of-seawater-7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1" y="457200"/>
            <a:ext cx="7989887" cy="5998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685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Salinity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Oceans seem to have always been salty</a:t>
            </a:r>
          </a:p>
          <a:p>
            <a:r>
              <a:rPr lang="en-US" dirty="0" smtClean="0"/>
              <a:t>Salinity is measured in grams (mass) of dissolved minerals per kg of water</a:t>
            </a:r>
          </a:p>
          <a:p>
            <a:r>
              <a:rPr lang="en-US" dirty="0" smtClean="0"/>
              <a:t>The ocean averages 35PPT or </a:t>
            </a:r>
            <a:r>
              <a:rPr lang="en-US" u="sng" dirty="0" smtClean="0"/>
              <a:t>3.5% salt</a:t>
            </a:r>
          </a:p>
          <a:p>
            <a:endParaRPr lang="en-US" dirty="0"/>
          </a:p>
          <a:p>
            <a:r>
              <a:rPr lang="en-US" dirty="0"/>
              <a:t>Average ocean salinity is about the same around the </a:t>
            </a:r>
            <a:r>
              <a:rPr lang="en-US" dirty="0" smtClean="0"/>
              <a:t>world</a:t>
            </a:r>
          </a:p>
          <a:p>
            <a:r>
              <a:rPr lang="en-US" dirty="0" smtClean="0"/>
              <a:t>The ocean may be getting </a:t>
            </a:r>
            <a:r>
              <a:rPr lang="en-US" u="sng" dirty="0" smtClean="0"/>
              <a:t>slightly saltier </a:t>
            </a:r>
            <a:r>
              <a:rPr lang="en-US" dirty="0" smtClean="0"/>
              <a:t>over time but is relatively stable</a:t>
            </a:r>
          </a:p>
          <a:p>
            <a:r>
              <a:rPr lang="en-US" dirty="0"/>
              <a:t>T</a:t>
            </a:r>
            <a:r>
              <a:rPr lang="en-US" dirty="0" smtClean="0"/>
              <a:t>his means the </a:t>
            </a:r>
            <a:r>
              <a:rPr lang="en-US" dirty="0"/>
              <a:t>rate of salt/minerals leaving seawater is </a:t>
            </a:r>
            <a:r>
              <a:rPr lang="en-US" u="sng" dirty="0"/>
              <a:t>approximately equal </a:t>
            </a:r>
            <a:r>
              <a:rPr lang="en-US" dirty="0"/>
              <a:t>to the rate at which they enter the water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45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Arrangement of Water Basins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Oceans are broad expanses of seawater filling the four </a:t>
            </a:r>
            <a:r>
              <a:rPr lang="en-US" u="sng" dirty="0" smtClean="0"/>
              <a:t>basins</a:t>
            </a:r>
            <a:r>
              <a:rPr lang="en-US" dirty="0" smtClean="0"/>
              <a:t> between continents</a:t>
            </a:r>
          </a:p>
          <a:p>
            <a:r>
              <a:rPr lang="en-US" dirty="0" smtClean="0"/>
              <a:t>Seas are usually smaller extensions of these oceans, partially or completely surrounded by land</a:t>
            </a:r>
          </a:p>
          <a:p>
            <a:endParaRPr lang="en-US" dirty="0"/>
          </a:p>
          <a:p>
            <a:r>
              <a:rPr lang="en-US" dirty="0" smtClean="0"/>
              <a:t>Water can be added by glaciers melting, rain, and irrigation channels.  </a:t>
            </a:r>
          </a:p>
          <a:p>
            <a:r>
              <a:rPr lang="en-US" dirty="0" smtClean="0"/>
              <a:t>Water can be subtracted by evaporation/temp, lack of rain, and dams/manmade activity.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00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affecting salinity*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ENTER/INCREASE SALT: Rivers dump minerals in, as well as dust and volcanic ash from wind; hydrothermal sources of salt; heat/evaporation rate, surrounded/fewer outlets </a:t>
            </a:r>
          </a:p>
          <a:p>
            <a:endParaRPr lang="en-US" dirty="0" smtClean="0"/>
          </a:p>
          <a:p>
            <a:r>
              <a:rPr lang="en-US" dirty="0" smtClean="0"/>
              <a:t>EXIT/DECREASE SALT: corals, shells, diatoms capture them; capture by sediments which sink in clumps to the ocean bottom; waters freezing (which forces salt out)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23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properties of seawater*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Salt affects the density (increases it)</a:t>
            </a:r>
          </a:p>
          <a:p>
            <a:r>
              <a:rPr lang="en-US" dirty="0" smtClean="0"/>
              <a:t>The freezing point of seawater (lowers it)</a:t>
            </a:r>
          </a:p>
          <a:p>
            <a:r>
              <a:rPr lang="en-US" dirty="0" smtClean="0"/>
              <a:t>The deeper you go, the higher the water pressure and colder the water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Salinity changes the rate of speed of sound in water; it is about 4.5x faster than the speed of sound in air.</a:t>
            </a:r>
          </a:p>
          <a:p>
            <a:r>
              <a:rPr lang="en-US" dirty="0" smtClean="0"/>
              <a:t>Animals rely on echolocation to navigate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75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environments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635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Extremely diverse</a:t>
            </a:r>
          </a:p>
          <a:p>
            <a:r>
              <a:rPr lang="en-US" dirty="0" smtClean="0"/>
              <a:t>Species vary depending on the amount of light, water depth, temperature, movement/stability of water </a:t>
            </a:r>
          </a:p>
          <a:p>
            <a:r>
              <a:rPr lang="en-US" dirty="0" smtClean="0"/>
              <a:t>Require earth-water cycles to provide them substances needed for life, which can then be recycled for continual re-use (oxygen, carbon-dioxide, nitrogen/nutrients)</a:t>
            </a:r>
          </a:p>
          <a:p>
            <a:endParaRPr lang="en-US" dirty="0" smtClean="0"/>
          </a:p>
          <a:p>
            <a:r>
              <a:rPr lang="en-US" b="1" i="1" u="sng" dirty="0" smtClean="0"/>
              <a:t>Benthic</a:t>
            </a:r>
            <a:r>
              <a:rPr lang="en-US" dirty="0" smtClean="0"/>
              <a:t> organisms live on the slope/ocean floor</a:t>
            </a:r>
          </a:p>
          <a:p>
            <a:r>
              <a:rPr lang="en-US" i="1" u="sng" dirty="0" smtClean="0"/>
              <a:t>Pelagic</a:t>
            </a:r>
            <a:r>
              <a:rPr lang="en-US" dirty="0" smtClean="0"/>
              <a:t> organisms live in the open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610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Zones of Life*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Intertidal Zone</a:t>
            </a:r>
          </a:p>
          <a:p>
            <a:pPr lvl="1"/>
            <a:r>
              <a:rPr lang="en-US" dirty="0" smtClean="0"/>
              <a:t>Between low and high tide lines; constantly changing</a:t>
            </a:r>
          </a:p>
          <a:p>
            <a:pPr lvl="1"/>
            <a:r>
              <a:rPr lang="en-US" dirty="0" smtClean="0"/>
              <a:t>Air/hot/light and underwater/colder/denser</a:t>
            </a:r>
          </a:p>
          <a:p>
            <a:pPr lvl="1"/>
            <a:r>
              <a:rPr lang="en-US" dirty="0" smtClean="0"/>
              <a:t>Rough and tough, has to survive waves pounding and collecting</a:t>
            </a:r>
          </a:p>
          <a:p>
            <a:r>
              <a:rPr lang="en-US" b="1" dirty="0" smtClean="0"/>
              <a:t>Littoral Zone</a:t>
            </a:r>
          </a:p>
          <a:p>
            <a:pPr lvl="1"/>
            <a:r>
              <a:rPr lang="en-US" dirty="0" smtClean="0"/>
              <a:t>Light and Warm</a:t>
            </a:r>
          </a:p>
          <a:p>
            <a:pPr lvl="1"/>
            <a:r>
              <a:rPr lang="en-US" dirty="0" smtClean="0"/>
              <a:t>Nutrients</a:t>
            </a:r>
          </a:p>
          <a:p>
            <a:pPr lvl="1"/>
            <a:r>
              <a:rPr lang="en-US" dirty="0" smtClean="0"/>
              <a:t>Varying salinity</a:t>
            </a:r>
          </a:p>
          <a:p>
            <a:pPr lvl="1"/>
            <a:r>
              <a:rPr lang="en-US" dirty="0" smtClean="0"/>
              <a:t>Cloudy; Suspended sediments from rivers/runoff</a:t>
            </a:r>
          </a:p>
          <a:p>
            <a:pPr lvl="1"/>
            <a:r>
              <a:rPr lang="en-US" dirty="0" smtClean="0"/>
              <a:t>Includes many diverse organisms that live on the shallow floor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240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illRiddle\Desktop\abyssal 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8001000" cy="533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872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Zones of Life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Photic</a:t>
            </a:r>
            <a:r>
              <a:rPr lang="en-US" dirty="0"/>
              <a:t> (open ocean)</a:t>
            </a:r>
          </a:p>
          <a:p>
            <a:pPr lvl="1"/>
            <a:r>
              <a:rPr lang="en-US" dirty="0"/>
              <a:t>Light</a:t>
            </a:r>
          </a:p>
          <a:p>
            <a:pPr lvl="1"/>
            <a:r>
              <a:rPr lang="en-US" dirty="0"/>
              <a:t>Warm</a:t>
            </a:r>
          </a:p>
          <a:p>
            <a:pPr lvl="1"/>
            <a:r>
              <a:rPr lang="en-US" dirty="0"/>
              <a:t>Nutrients</a:t>
            </a:r>
          </a:p>
          <a:p>
            <a:pPr lvl="1"/>
            <a:r>
              <a:rPr lang="en-US" dirty="0"/>
              <a:t>More constant salinity</a:t>
            </a:r>
          </a:p>
          <a:p>
            <a:pPr lvl="1"/>
            <a:r>
              <a:rPr lang="en-US" dirty="0"/>
              <a:t>Water clarity is </a:t>
            </a:r>
            <a:r>
              <a:rPr lang="en-US" dirty="0" smtClean="0"/>
              <a:t>better</a:t>
            </a:r>
          </a:p>
          <a:p>
            <a:r>
              <a:rPr lang="en-US" b="1" dirty="0" smtClean="0"/>
              <a:t>Aphotic</a:t>
            </a:r>
          </a:p>
          <a:p>
            <a:pPr lvl="1"/>
            <a:r>
              <a:rPr lang="en-US" dirty="0" smtClean="0"/>
              <a:t>No light, no plants</a:t>
            </a:r>
          </a:p>
          <a:p>
            <a:pPr lvl="1"/>
            <a:r>
              <a:rPr lang="en-US" dirty="0" smtClean="0"/>
              <a:t>Bioluminescent predators or predators with echolocation</a:t>
            </a:r>
            <a:endParaRPr lang="en-US" dirty="0"/>
          </a:p>
          <a:p>
            <a:r>
              <a:rPr lang="en-US" b="1" dirty="0" smtClean="0"/>
              <a:t>Abyssal</a:t>
            </a:r>
            <a:r>
              <a:rPr lang="en-US" dirty="0" smtClean="0"/>
              <a:t> (extends to floor)</a:t>
            </a:r>
          </a:p>
          <a:p>
            <a:pPr lvl="1"/>
            <a:r>
              <a:rPr lang="en-US" dirty="0" smtClean="0"/>
              <a:t>No light, extremely cold</a:t>
            </a:r>
          </a:p>
          <a:p>
            <a:pPr lvl="1"/>
            <a:r>
              <a:rPr lang="en-US" dirty="0" smtClean="0"/>
              <a:t>Dense (great water pressure) and salty</a:t>
            </a:r>
          </a:p>
          <a:p>
            <a:pPr lvl="1"/>
            <a:r>
              <a:rPr lang="en-US" dirty="0" smtClean="0"/>
              <a:t>Low nutrients; some come from dead organisms above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627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WillRiddle\Desktop\z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9" y="1049311"/>
            <a:ext cx="8355926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2605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Carbon Cycle*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Carbon dioxide in the air is picked up by algae and phytoplankton</a:t>
            </a:r>
          </a:p>
          <a:p>
            <a:r>
              <a:rPr lang="en-US" dirty="0" smtClean="0"/>
              <a:t>They use it in photosynthesis which produces oxygen (for animals to breathe) and sugar (food for animals that eat it)</a:t>
            </a:r>
          </a:p>
          <a:p>
            <a:r>
              <a:rPr lang="en-US" dirty="0" smtClean="0"/>
              <a:t>90% of the world’s breathable oxygen is produced by marine plants</a:t>
            </a:r>
          </a:p>
          <a:p>
            <a:endParaRPr lang="en-US" dirty="0"/>
          </a:p>
          <a:p>
            <a:r>
              <a:rPr lang="en-US" dirty="0" smtClean="0"/>
              <a:t>Carbon also comes from the land and organisms that exhale it, from rocks and sediments uplifting from the lithosphere, and from hydrothermal 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206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Marine Nitrogen Cycle*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Seawater contains nitrogen and other dissolved gasses and minerals used by plants and animals for their basic structures and processes</a:t>
            </a:r>
          </a:p>
          <a:p>
            <a:r>
              <a:rPr lang="en-US" dirty="0" smtClean="0"/>
              <a:t>The nitrogen they need cannot come from the air because it is inert (N2)</a:t>
            </a:r>
          </a:p>
          <a:p>
            <a:r>
              <a:rPr lang="en-US" dirty="0" smtClean="0"/>
              <a:t>Algae and cyanobacteria convert air into usable nitrogen in the water.</a:t>
            </a:r>
          </a:p>
          <a:p>
            <a:r>
              <a:rPr lang="en-US" dirty="0" smtClean="0"/>
              <a:t>Runoff with fertilizers in it can also add to the nitrogen in water</a:t>
            </a:r>
          </a:p>
          <a:p>
            <a:r>
              <a:rPr lang="en-US" dirty="0" smtClean="0"/>
              <a:t>Nitrogen in the water returns to the land through contact and evaporation/precipitation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59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WillRiddle\Desktop\water added to sea lev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0" y="762000"/>
            <a:ext cx="9053119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2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Local Sea Level is an always-changing height of the ocean surface at a given location</a:t>
            </a:r>
          </a:p>
          <a:p>
            <a:r>
              <a:rPr lang="en-US" dirty="0" smtClean="0"/>
              <a:t>Tides, weather, waves affect it.</a:t>
            </a:r>
          </a:p>
          <a:p>
            <a:endParaRPr lang="en-US" dirty="0"/>
          </a:p>
          <a:p>
            <a:r>
              <a:rPr lang="en-US" dirty="0" smtClean="0"/>
              <a:t>Mean Sea Level (MSL) is a computed average of high and low tides in a certain area.</a:t>
            </a:r>
          </a:p>
          <a:p>
            <a:r>
              <a:rPr lang="en-US" dirty="0" smtClean="0"/>
              <a:t>It is used as the reference point for altitude, depth, and elevation, and depends on historical data and satellite measurements (since 1993).</a:t>
            </a:r>
          </a:p>
          <a:p>
            <a:endParaRPr lang="en-US" dirty="0"/>
          </a:p>
          <a:p>
            <a:r>
              <a:rPr lang="en-US" dirty="0" smtClean="0"/>
              <a:t>Some climatologists say the oceans are rising at approximately 1.8mm per year.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0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WillRiddle\Desktop\measure sea lev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8" y="228599"/>
            <a:ext cx="8839200" cy="662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1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Basin topography*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The COASTAL REGION is an indistinct zone that goes from the shoreline, up and inland as far as the land bears marks of having been affected by the ocean.</a:t>
            </a:r>
          </a:p>
        </p:txBody>
      </p:sp>
      <p:pic>
        <p:nvPicPr>
          <p:cNvPr id="4098" name="Picture 2" descr="C:\Users\WillRiddle\Desktop\HSC-Coastline-Roadtrips-Fea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1"/>
            <a:ext cx="6169078" cy="336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10400" y="3200400"/>
            <a:ext cx="1752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It would include sand dunes, coastal palm trees or plants, sandbars or sandy sediment.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16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Shore &amp; Beach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SHORE is an often sandy strip of land that marks the lowest and highest reaches of the tides/sea level.  It varies in size as it extends around the ocean, and separates the ocean from the outer coastal region.</a:t>
            </a:r>
          </a:p>
          <a:p>
            <a:endParaRPr lang="en-US" dirty="0"/>
          </a:p>
          <a:p>
            <a:r>
              <a:rPr lang="en-US" dirty="0" smtClean="0"/>
              <a:t>The BEACH includes the shore, the shoreline, and extends into the water usually as far as the first trough or place where the continental shelf begins to drop off.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12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Continental Shelf, Slope, &amp;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CONTINENTAL SHELF extends out past the beach and goes about 40miles out to the edge of the continental plate.</a:t>
            </a:r>
          </a:p>
          <a:p>
            <a:endParaRPr lang="en-US" dirty="0"/>
          </a:p>
          <a:p>
            <a:r>
              <a:rPr lang="en-US" dirty="0" smtClean="0"/>
              <a:t>The CONTINENTAL SLOPE is the sudden drop-off, as the continental plate ends.</a:t>
            </a:r>
          </a:p>
          <a:p>
            <a:endParaRPr lang="en-US" dirty="0" smtClean="0"/>
          </a:p>
          <a:p>
            <a:r>
              <a:rPr lang="en-US" dirty="0" smtClean="0"/>
              <a:t>The CONTINENTAL RISE is not part of the continental plate, but is a slope of sediments that have flowed off from the continent, or risen up from </a:t>
            </a:r>
            <a:r>
              <a:rPr lang="en-US" dirty="0" err="1" smtClean="0"/>
              <a:t>subducted</a:t>
            </a:r>
            <a:r>
              <a:rPr lang="en-US" dirty="0" smtClean="0"/>
              <a:t> crust. They lead to the ocean floor.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5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1622</TotalTime>
  <Words>1228</Words>
  <Application>Microsoft Office PowerPoint</Application>
  <PresentationFormat>On-screen Show (4:3)</PresentationFormat>
  <Paragraphs>133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Clarity</vt:lpstr>
      <vt:lpstr>Oceans &amp; seas</vt:lpstr>
      <vt:lpstr>Ocean basins</vt:lpstr>
      <vt:lpstr>Arrangement of Water Basins</vt:lpstr>
      <vt:lpstr>PowerPoint Presentation</vt:lpstr>
      <vt:lpstr>Sea Level</vt:lpstr>
      <vt:lpstr>PowerPoint Presentation</vt:lpstr>
      <vt:lpstr>Basin topography*</vt:lpstr>
      <vt:lpstr>Shore &amp; Beach</vt:lpstr>
      <vt:lpstr>Continental Shelf, Slope, &amp; Rise</vt:lpstr>
      <vt:lpstr>PowerPoint Presentation</vt:lpstr>
      <vt:lpstr>Abyssal Plain</vt:lpstr>
      <vt:lpstr>PowerPoint Presentation</vt:lpstr>
      <vt:lpstr>PowerPoint Presentation</vt:lpstr>
      <vt:lpstr>Topographical Map</vt:lpstr>
      <vt:lpstr>Tectonic features*</vt:lpstr>
      <vt:lpstr>Ridge</vt:lpstr>
      <vt:lpstr>Divergence- ridge</vt:lpstr>
      <vt:lpstr>Convergence—island arc</vt:lpstr>
      <vt:lpstr>Trenches</vt:lpstr>
      <vt:lpstr>Trench Map</vt:lpstr>
      <vt:lpstr>PowerPoint Presentation</vt:lpstr>
      <vt:lpstr>Summary*</vt:lpstr>
      <vt:lpstr>Coral Reefs</vt:lpstr>
      <vt:lpstr>PowerPoint Presentation</vt:lpstr>
      <vt:lpstr>PowerPoint Presentation</vt:lpstr>
      <vt:lpstr>Seawater</vt:lpstr>
      <vt:lpstr>Chemical composition</vt:lpstr>
      <vt:lpstr>PowerPoint Presentation</vt:lpstr>
      <vt:lpstr>Salinity</vt:lpstr>
      <vt:lpstr>Factors affecting salinity*</vt:lpstr>
      <vt:lpstr>Physical properties of seawater*</vt:lpstr>
      <vt:lpstr>Ocean environments</vt:lpstr>
      <vt:lpstr>Marine Life</vt:lpstr>
      <vt:lpstr>Zones of Life*</vt:lpstr>
      <vt:lpstr>PowerPoint Presentation</vt:lpstr>
      <vt:lpstr>Zones of Life (cont.)</vt:lpstr>
      <vt:lpstr>PowerPoint Presentation</vt:lpstr>
      <vt:lpstr>Marine Carbon Cycle*</vt:lpstr>
      <vt:lpstr>Marine Nitrogen Cycle*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 &amp; seas</dc:title>
  <dc:creator>WillRiddle</dc:creator>
  <cp:lastModifiedBy>WillRiddle</cp:lastModifiedBy>
  <cp:revision>49</cp:revision>
  <dcterms:created xsi:type="dcterms:W3CDTF">2017-12-31T05:51:56Z</dcterms:created>
  <dcterms:modified xsi:type="dcterms:W3CDTF">2018-01-12T23:40:06Z</dcterms:modified>
</cp:coreProperties>
</file>