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8" r:id="rId2"/>
    <p:sldId id="262" r:id="rId3"/>
    <p:sldId id="336" r:id="rId4"/>
    <p:sldId id="307" r:id="rId5"/>
    <p:sldId id="337" r:id="rId6"/>
    <p:sldId id="348" r:id="rId7"/>
    <p:sldId id="256" r:id="rId8"/>
    <p:sldId id="263" r:id="rId9"/>
    <p:sldId id="257" r:id="rId10"/>
    <p:sldId id="264" r:id="rId11"/>
    <p:sldId id="339" r:id="rId12"/>
    <p:sldId id="340" r:id="rId13"/>
    <p:sldId id="265" r:id="rId14"/>
    <p:sldId id="341" r:id="rId15"/>
    <p:sldId id="274" r:id="rId16"/>
    <p:sldId id="343" r:id="rId17"/>
    <p:sldId id="308" r:id="rId18"/>
    <p:sldId id="342" r:id="rId19"/>
    <p:sldId id="259" r:id="rId20"/>
    <p:sldId id="276" r:id="rId21"/>
    <p:sldId id="266" r:id="rId22"/>
    <p:sldId id="310" r:id="rId23"/>
    <p:sldId id="344" r:id="rId24"/>
    <p:sldId id="354" r:id="rId25"/>
    <p:sldId id="309" r:id="rId26"/>
    <p:sldId id="267" r:id="rId27"/>
    <p:sldId id="268" r:id="rId28"/>
    <p:sldId id="311" r:id="rId29"/>
    <p:sldId id="275" r:id="rId30"/>
    <p:sldId id="277" r:id="rId31"/>
    <p:sldId id="312" r:id="rId32"/>
    <p:sldId id="355" r:id="rId33"/>
    <p:sldId id="260" r:id="rId34"/>
    <p:sldId id="278" r:id="rId35"/>
    <p:sldId id="269" r:id="rId36"/>
    <p:sldId id="270" r:id="rId37"/>
    <p:sldId id="313" r:id="rId38"/>
    <p:sldId id="271" r:id="rId39"/>
    <p:sldId id="279" r:id="rId40"/>
    <p:sldId id="345" r:id="rId41"/>
    <p:sldId id="314" r:id="rId42"/>
    <p:sldId id="261" r:id="rId43"/>
    <p:sldId id="280" r:id="rId44"/>
    <p:sldId id="272" r:id="rId45"/>
    <p:sldId id="315" r:id="rId46"/>
    <p:sldId id="346" r:id="rId47"/>
    <p:sldId id="281" r:id="rId48"/>
    <p:sldId id="273" r:id="rId49"/>
    <p:sldId id="347" r:id="rId50"/>
    <p:sldId id="282" r:id="rId51"/>
    <p:sldId id="32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3C-2927-4CC3-BB15-AD4F448061DB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A5C-20CB-477D-89C5-EBD5E5728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Cladogram: note warm blooded mammals developing alongside cold-blooded reptiles/warm blooded birds—how do</a:t>
            </a:r>
            <a:r>
              <a:rPr lang="en-US" baseline="0" dirty="0" smtClean="0"/>
              <a:t> both share a common ancestor?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Bristleworm</a:t>
            </a:r>
            <a:r>
              <a:rPr lang="en-US" dirty="0" smtClean="0"/>
              <a:t>, leech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Fireworms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Bristleworms</a:t>
            </a:r>
            <a:r>
              <a:rPr lang="en-US" baseline="0" dirty="0" smtClean="0"/>
              <a:t> can irritate/sting if handled.  </a:t>
            </a:r>
            <a:r>
              <a:rPr lang="en-US" baseline="0" dirty="0" err="1" smtClean="0"/>
              <a:t>Fireworms</a:t>
            </a:r>
            <a:r>
              <a:rPr lang="en-US" baseline="0" dirty="0" smtClean="0"/>
              <a:t> sting a lot, hence the name!!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Snail, octopus, 2 sea slugs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5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Brittle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Starfish</a:t>
            </a:r>
            <a:r>
              <a:rPr lang="en-US" baseline="0" dirty="0" smtClean="0"/>
              <a:t> “walking” on beach, sand dollar, brittle star, sea urchins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throated caracara wasp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5C5067-87D7-4739-B8ED-B31FDFD3EC19}" type="datetimeFigureOut">
              <a:rPr lang="en-US" smtClean="0"/>
              <a:t>1/12/2018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659687" cy="1168400"/>
          </a:xfrm>
        </p:spPr>
        <p:txBody>
          <a:bodyPr/>
          <a:lstStyle/>
          <a:p>
            <a:r>
              <a:rPr lang="en-US" dirty="0" smtClean="0"/>
              <a:t>Intro to animals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12: Invertebrates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Sessile: </a:t>
            </a:r>
            <a:r>
              <a:rPr lang="en-US" dirty="0" smtClean="0"/>
              <a:t>permanently planted</a:t>
            </a:r>
          </a:p>
          <a:p>
            <a:r>
              <a:rPr lang="en-US" b="1" dirty="0" smtClean="0"/>
              <a:t>Filter feeder</a:t>
            </a:r>
            <a:r>
              <a:rPr lang="en-US" dirty="0" smtClean="0"/>
              <a:t>: filters its food as water passes through it</a:t>
            </a:r>
          </a:p>
          <a:p>
            <a:r>
              <a:rPr lang="en-US" b="1" dirty="0" smtClean="0"/>
              <a:t>Pores: </a:t>
            </a:r>
            <a:r>
              <a:rPr lang="en-US" dirty="0" smtClean="0"/>
              <a:t>small openings for water to enter/exit</a:t>
            </a:r>
          </a:p>
          <a:p>
            <a:r>
              <a:rPr lang="en-US" b="1" dirty="0" smtClean="0"/>
              <a:t>Flagella</a:t>
            </a:r>
            <a:r>
              <a:rPr lang="en-US" dirty="0" smtClean="0"/>
              <a:t> line the body cavity and whip water into a current</a:t>
            </a:r>
          </a:p>
          <a:p>
            <a:r>
              <a:rPr lang="en-US" dirty="0" smtClean="0"/>
              <a:t>Skeletons are made of spongy proteins or </a:t>
            </a:r>
            <a:r>
              <a:rPr lang="en-US" b="1" dirty="0" smtClean="0"/>
              <a:t>spicules </a:t>
            </a:r>
            <a:r>
              <a:rPr lang="en-US" dirty="0" smtClean="0"/>
              <a:t>(spikes made of rocklike material)</a:t>
            </a:r>
          </a:p>
          <a:p>
            <a:r>
              <a:rPr lang="en-US" dirty="0" smtClean="0"/>
              <a:t>Grow around the cavity</a:t>
            </a:r>
          </a:p>
          <a:p>
            <a:endParaRPr lang="en-US" b="1" dirty="0"/>
          </a:p>
          <a:p>
            <a:r>
              <a:rPr lang="en-US" b="1" dirty="0" smtClean="0"/>
              <a:t>Phylum </a:t>
            </a:r>
            <a:r>
              <a:rPr lang="en-US" b="1" u="sng" dirty="0" err="1" smtClean="0"/>
              <a:t>Porifera</a:t>
            </a:r>
            <a:endParaRPr lang="en-US" b="1" u="sng" dirty="0"/>
          </a:p>
        </p:txBody>
      </p:sp>
      <p:pic>
        <p:nvPicPr>
          <p:cNvPr id="5122" name="Picture 2" descr="C:\Users\WillRiddle\Desktop\sea spon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illRiddle\Desktop\sponge br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7938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illRiddle\Desktop\sponge df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2954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Feeder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2667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Catch algae or particles that flow through the body cavity with the current.  Aided by flagella on collar cells that whip the water through.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llRiddle\Desktop\filterf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8575"/>
            <a:ext cx="79533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0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Jellyfish &amp; Hydra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Shaped in tubular or umbrella shapes</a:t>
            </a:r>
          </a:p>
          <a:p>
            <a:r>
              <a:rPr lang="en-US" dirty="0" smtClean="0"/>
              <a:t>Have </a:t>
            </a:r>
            <a:r>
              <a:rPr lang="en-US" b="1" dirty="0" smtClean="0"/>
              <a:t>radial symmetry</a:t>
            </a:r>
          </a:p>
          <a:p>
            <a:r>
              <a:rPr lang="en-US" dirty="0" smtClean="0"/>
              <a:t>Some are sessile, but most move through contraction of water in and out of its body cavity (NOT by tentacles)</a:t>
            </a:r>
          </a:p>
          <a:p>
            <a:endParaRPr lang="en-US" dirty="0"/>
          </a:p>
        </p:txBody>
      </p:sp>
      <p:pic>
        <p:nvPicPr>
          <p:cNvPr id="6146" name="Picture 2" descr="C:\Users\WillRiddle\Desktop\umbrella je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019425" cy="22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llRiddle\Desktop\hy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41838"/>
            <a:ext cx="3033713" cy="23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WillRiddle\Desktop\radial v bi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296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6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Jellyfish have </a:t>
            </a:r>
            <a:r>
              <a:rPr lang="en-US" b="1" dirty="0"/>
              <a:t>hydrostatic skeletons </a:t>
            </a:r>
            <a:r>
              <a:rPr lang="en-US" dirty="0"/>
              <a:t>(water)</a:t>
            </a:r>
          </a:p>
          <a:p>
            <a:r>
              <a:rPr lang="en-US" dirty="0"/>
              <a:t>Has a mouth that leads to a “stomach” called the </a:t>
            </a:r>
            <a:r>
              <a:rPr lang="en-US" b="1" dirty="0"/>
              <a:t>gastrovascular cavity</a:t>
            </a:r>
          </a:p>
          <a:p>
            <a:r>
              <a:rPr lang="en-US" dirty="0"/>
              <a:t>Enzymes digest the material which then moves into </a:t>
            </a:r>
            <a:r>
              <a:rPr lang="en-US" dirty="0" smtClean="0"/>
              <a:t>cells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Has network of nerves and muscle fibers but no brain</a:t>
            </a:r>
          </a:p>
          <a:p>
            <a:r>
              <a:rPr lang="en-US" dirty="0"/>
              <a:t>Has</a:t>
            </a:r>
            <a:r>
              <a:rPr lang="en-US" b="1" dirty="0"/>
              <a:t> nematocysts </a:t>
            </a:r>
            <a:r>
              <a:rPr lang="en-US" dirty="0"/>
              <a:t>(stinging cells) </a:t>
            </a:r>
            <a:r>
              <a:rPr lang="en-US" dirty="0" smtClean="0"/>
              <a:t>in their tentacles for </a:t>
            </a:r>
            <a:r>
              <a:rPr lang="en-US" dirty="0"/>
              <a:t>defense and to paralyze its </a:t>
            </a:r>
            <a:r>
              <a:rPr lang="en-US" dirty="0" smtClean="0"/>
              <a:t>food</a:t>
            </a:r>
          </a:p>
          <a:p>
            <a:r>
              <a:rPr lang="en-US" dirty="0" smtClean="0"/>
              <a:t>Drift with the current, no coordinated movement</a:t>
            </a:r>
          </a:p>
          <a:p>
            <a:endParaRPr lang="en-US" dirty="0"/>
          </a:p>
          <a:p>
            <a:r>
              <a:rPr lang="en-US" b="1" dirty="0" smtClean="0"/>
              <a:t>Phylum </a:t>
            </a:r>
            <a:r>
              <a:rPr lang="en-US" b="1" u="sng" dirty="0" err="1" smtClean="0"/>
              <a:t>Cnidaria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Nematocyst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WillRiddle\Desktop\nematocy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1684"/>
            <a:ext cx="7589837" cy="50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llRiddle\Desktop\jellyfis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1717"/>
            <a:ext cx="5645150" cy="56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llRiddle\Desktop\gastrovascular ca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4" y="533400"/>
            <a:ext cx="9305925" cy="59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0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7659687" cy="1168400"/>
          </a:xfrm>
        </p:spPr>
        <p:txBody>
          <a:bodyPr/>
          <a:lstStyle/>
          <a:p>
            <a:r>
              <a:rPr lang="en-US" dirty="0" smtClean="0"/>
              <a:t>Worms, WORMS, WORMS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animal?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Organized tissues, organs</a:t>
            </a:r>
          </a:p>
          <a:p>
            <a:r>
              <a:rPr lang="en-US" dirty="0" smtClean="0"/>
              <a:t>Consumers—have to eat!</a:t>
            </a:r>
          </a:p>
          <a:p>
            <a:r>
              <a:rPr lang="en-US" dirty="0" smtClean="0"/>
              <a:t>Move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WillRiddle\Desktop\animals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8859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Bilateral </a:t>
            </a:r>
            <a:r>
              <a:rPr lang="en-US" b="1" dirty="0" smtClean="0"/>
              <a:t>symmetry</a:t>
            </a:r>
          </a:p>
          <a:p>
            <a:r>
              <a:rPr lang="en-US" dirty="0" smtClean="0"/>
              <a:t>Has a basic nervous system that responds to stimulus through </a:t>
            </a:r>
            <a:r>
              <a:rPr lang="en-US" b="1" dirty="0" smtClean="0"/>
              <a:t>sensory receptors</a:t>
            </a:r>
          </a:p>
          <a:p>
            <a:r>
              <a:rPr lang="en-US" dirty="0"/>
              <a:t>Has a digestive system with </a:t>
            </a:r>
            <a:r>
              <a:rPr lang="en-US" dirty="0" smtClean="0"/>
              <a:t>intestines, </a:t>
            </a:r>
            <a:r>
              <a:rPr lang="en-US" dirty="0"/>
              <a:t>excretory tubes and pores</a:t>
            </a:r>
          </a:p>
          <a:p>
            <a:r>
              <a:rPr lang="en-US" dirty="0"/>
              <a:t>Breathes through its skin</a:t>
            </a:r>
          </a:p>
          <a:p>
            <a:r>
              <a:rPr lang="en-US" dirty="0"/>
              <a:t>Can reproduce </a:t>
            </a:r>
            <a:r>
              <a:rPr lang="en-US" dirty="0" smtClean="0"/>
              <a:t>sexually or asexually </a:t>
            </a:r>
            <a:r>
              <a:rPr lang="en-US" dirty="0"/>
              <a:t>through splitting; </a:t>
            </a:r>
            <a:r>
              <a:rPr lang="en-US" b="1" dirty="0"/>
              <a:t>regeneration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WillRiddle\Desktop\trichin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Flatworms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Phlyum</a:t>
            </a:r>
            <a:r>
              <a:rPr lang="en-US" dirty="0" smtClean="0"/>
              <a:t> </a:t>
            </a:r>
            <a:r>
              <a:rPr lang="en-US" b="1" dirty="0" err="1" smtClean="0"/>
              <a:t>Platyhelmithes</a:t>
            </a:r>
            <a:r>
              <a:rPr lang="en-US" dirty="0" smtClean="0"/>
              <a:t>—flat </a:t>
            </a:r>
          </a:p>
          <a:p>
            <a:r>
              <a:rPr lang="en-US" dirty="0" smtClean="0"/>
              <a:t>Most are parasitic, live in hosts</a:t>
            </a:r>
          </a:p>
          <a:p>
            <a:r>
              <a:rPr lang="en-US" dirty="0" smtClean="0"/>
              <a:t>Has a simple nervous system with head, “brain,” and nerve throughout the body that responds to touch, chemicals, light</a:t>
            </a:r>
          </a:p>
          <a:p>
            <a:endParaRPr lang="en-US" dirty="0"/>
          </a:p>
          <a:p>
            <a:r>
              <a:rPr lang="en-US" dirty="0" err="1"/>
              <a:t>Planaria</a:t>
            </a:r>
            <a:r>
              <a:rPr lang="en-US" dirty="0"/>
              <a:t> is the most common example—the “cross-eyed worm” with </a:t>
            </a:r>
            <a:r>
              <a:rPr lang="en-US" b="1" dirty="0" smtClean="0"/>
              <a:t>eyespots</a:t>
            </a:r>
          </a:p>
          <a:p>
            <a:r>
              <a:rPr lang="en-US" dirty="0" smtClean="0"/>
              <a:t>Tapeworms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 descr="C:\Users\WillRiddle\Desktop\plan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9" y="4071449"/>
            <a:ext cx="3066738" cy="22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Planaria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WillRiddle\Desktop\planaria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8814"/>
            <a:ext cx="7086600" cy="53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WillRiddle\Desktop\regen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4836"/>
            <a:ext cx="8382000" cy="48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cells in aquatic flatworms, like </a:t>
            </a:r>
            <a:r>
              <a:rPr lang="en-US" dirty="0" err="1"/>
              <a:t>P</a:t>
            </a:r>
            <a:r>
              <a:rPr lang="en-US" dirty="0" err="1" smtClean="0"/>
              <a:t>lanaria</a:t>
            </a:r>
            <a:endParaRPr lang="en-US" dirty="0" smtClean="0"/>
          </a:p>
          <a:p>
            <a:r>
              <a:rPr lang="en-US" dirty="0" smtClean="0"/>
              <a:t>Used in excretion, like kidneys removing wastes  from the blood</a:t>
            </a:r>
          </a:p>
          <a:p>
            <a:r>
              <a:rPr lang="en-US" dirty="0" smtClean="0"/>
              <a:t>Have bunches of cilia</a:t>
            </a:r>
          </a:p>
          <a:p>
            <a:r>
              <a:rPr lang="en-US" dirty="0" smtClean="0"/>
              <a:t>Beat wastes into excretory tubules, which connect to pores</a:t>
            </a:r>
            <a:endParaRPr lang="en-US" dirty="0"/>
          </a:p>
        </p:txBody>
      </p:sp>
      <p:pic>
        <p:nvPicPr>
          <p:cNvPr id="1026" name="Picture 2" descr="C:\Users\WillRiddle\Desktop\flame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46" y="3657600"/>
            <a:ext cx="4178300" cy="29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43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are gross!</a:t>
            </a:r>
            <a:endParaRPr lang="en-US" dirty="0"/>
          </a:p>
        </p:txBody>
      </p:sp>
      <p:pic>
        <p:nvPicPr>
          <p:cNvPr id="9218" name="Picture 2" descr="C:\Users\WillRiddle\Desktop\flat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3336"/>
            <a:ext cx="371856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WillRiddle\Desktop\flatwor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685800"/>
            <a:ext cx="4548188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WillRiddle\Desktop\flatwor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9" y="3886200"/>
            <a:ext cx="4683125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800600"/>
          </a:xfrm>
        </p:spPr>
        <p:txBody>
          <a:bodyPr/>
          <a:lstStyle/>
          <a:p>
            <a:r>
              <a:rPr lang="en-US" b="1" dirty="0" smtClean="0"/>
              <a:t>Phylum </a:t>
            </a:r>
            <a:r>
              <a:rPr lang="en-US" b="1" dirty="0" err="1" smtClean="0"/>
              <a:t>Nematoda</a:t>
            </a:r>
            <a:r>
              <a:rPr lang="en-US" b="1" dirty="0" smtClean="0"/>
              <a:t>-</a:t>
            </a:r>
            <a:r>
              <a:rPr lang="en-US" dirty="0" smtClean="0"/>
              <a:t>-round</a:t>
            </a:r>
          </a:p>
          <a:p>
            <a:r>
              <a:rPr lang="en-US" dirty="0" smtClean="0"/>
              <a:t>Almost all are </a:t>
            </a:r>
            <a:r>
              <a:rPr lang="en-US" b="1" dirty="0" smtClean="0"/>
              <a:t>parasitic </a:t>
            </a:r>
            <a:r>
              <a:rPr lang="en-US" dirty="0" smtClean="0"/>
              <a:t>and live in animals’ intestines, but can travel to bloodstream, other parts of the animal</a:t>
            </a:r>
          </a:p>
          <a:p>
            <a:r>
              <a:rPr lang="en-US" dirty="0" smtClean="0"/>
              <a:t>Is killed with thorough cooking (no pink)</a:t>
            </a:r>
          </a:p>
          <a:p>
            <a:endParaRPr lang="en-US" dirty="0" smtClean="0"/>
          </a:p>
          <a:p>
            <a:r>
              <a:rPr lang="en-US" b="1" dirty="0" smtClean="0"/>
              <a:t>Trichinosis</a:t>
            </a:r>
            <a:r>
              <a:rPr lang="en-US" dirty="0" smtClean="0"/>
              <a:t> was a problem in pig/pork for many years but has been almost entirely eliminated from the USA by tightening standards</a:t>
            </a:r>
          </a:p>
          <a:p>
            <a:r>
              <a:rPr lang="en-US" dirty="0" smtClean="0"/>
              <a:t>More likely in wild animals—bear, rabbit, etc. </a:t>
            </a:r>
          </a:p>
          <a:p>
            <a:endParaRPr lang="en-US" dirty="0"/>
          </a:p>
        </p:txBody>
      </p:sp>
      <p:pic>
        <p:nvPicPr>
          <p:cNvPr id="5" name="Picture 2" descr="C:\Users\WillRiddle\Desktop\round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162175" cy="14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worms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Phylum Annelida</a:t>
            </a:r>
            <a:r>
              <a:rPr lang="en-US" dirty="0" smtClean="0"/>
              <a:t>— </a:t>
            </a:r>
            <a:r>
              <a:rPr lang="en-US" u="sng" dirty="0" smtClean="0"/>
              <a:t>segmented</a:t>
            </a:r>
            <a:r>
              <a:rPr lang="en-US" dirty="0" smtClean="0"/>
              <a:t> skin pattern</a:t>
            </a:r>
          </a:p>
          <a:p>
            <a:r>
              <a:rPr lang="en-US" dirty="0" smtClean="0"/>
              <a:t>Movement is by a series of complex muscle movements and contractions which pull the worm</a:t>
            </a:r>
          </a:p>
          <a:p>
            <a:r>
              <a:rPr lang="en-US" dirty="0" smtClean="0"/>
              <a:t>Has a more complex nervous system with receptors in its skin and down its tail—responds to light, touch, temperature, chemicals</a:t>
            </a:r>
          </a:p>
          <a:p>
            <a:endParaRPr lang="en-US" dirty="0"/>
          </a:p>
          <a:p>
            <a:r>
              <a:rPr lang="en-US" dirty="0"/>
              <a:t>The earthworm is the most common example</a:t>
            </a:r>
          </a:p>
          <a:p>
            <a:r>
              <a:rPr lang="en-US" dirty="0" smtClean="0"/>
              <a:t>Leeches, tubeworms, </a:t>
            </a:r>
            <a:r>
              <a:rPr lang="en-US" dirty="0" err="1" smtClean="0"/>
              <a:t>fireworms</a:t>
            </a:r>
            <a:r>
              <a:rPr lang="en-US" dirty="0" smtClean="0"/>
              <a:t>, sandworms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314" name="Picture 2" descr="C:\Users\WillRiddle\Desktop\earth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segmented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illRiddle\Desktop\bristle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7394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WillRiddle\Desktop\le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209092"/>
            <a:ext cx="401477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Has a pretty standard digestive system that runs from tip to tail, organs on the way</a:t>
            </a:r>
          </a:p>
          <a:p>
            <a:r>
              <a:rPr lang="en-US" dirty="0"/>
              <a:t>Has a pretty complex circulatory system that is </a:t>
            </a:r>
            <a:r>
              <a:rPr lang="en-US" b="1" dirty="0"/>
              <a:t>closed</a:t>
            </a:r>
            <a:r>
              <a:rPr lang="en-US" dirty="0"/>
              <a:t>.  Has arteries that transport blood away from the heart and veins that pick up blood to carry it back toward the heart.  Has blood pressure.</a:t>
            </a:r>
          </a:p>
          <a:p>
            <a:endParaRPr lang="en-US" dirty="0"/>
          </a:p>
        </p:txBody>
      </p:sp>
      <p:pic>
        <p:nvPicPr>
          <p:cNvPr id="15362" name="Picture 2" descr="C:\Users\WillRiddle\Desktop\worm_anat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6661695" cy="39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illRiddle\Desktop\classificai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94" y="269445"/>
            <a:ext cx="9215094" cy="62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97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earthworms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Swallows soil and “digests” it with enzymes</a:t>
            </a:r>
          </a:p>
          <a:p>
            <a:r>
              <a:rPr lang="en-US" dirty="0" smtClean="0"/>
              <a:t>Returns nutrients and fertilizer to soil</a:t>
            </a:r>
          </a:p>
          <a:p>
            <a:r>
              <a:rPr lang="en-US" dirty="0" smtClean="0"/>
              <a:t>Its paths/burrows loosen the soil so the soil gets oxygenated;  more air and water is available for plant roots to pick up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u="sng" dirty="0" smtClean="0"/>
              <a:t>Breathes </a:t>
            </a:r>
            <a:r>
              <a:rPr lang="en-US" u="sng" dirty="0"/>
              <a:t>through its skin </a:t>
            </a:r>
            <a:r>
              <a:rPr lang="en-US" dirty="0"/>
              <a:t>which is why it rises to the surface after a rain—it cannot </a:t>
            </a:r>
            <a:r>
              <a:rPr lang="en-US" dirty="0" smtClean="0"/>
              <a:t>breathe when it is submerged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through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WillRiddle\Desktop\earthworm r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4868"/>
            <a:ext cx="7383129" cy="55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Fireworm</a:t>
            </a:r>
            <a:r>
              <a:rPr lang="en-US" sz="4000" dirty="0" smtClean="0"/>
              <a:t>/</a:t>
            </a:r>
            <a:r>
              <a:rPr lang="en-US" sz="4000" dirty="0" err="1" smtClean="0"/>
              <a:t>Bristleworm</a:t>
            </a:r>
            <a:r>
              <a:rPr lang="en-US" sz="4000" dirty="0" smtClean="0"/>
              <a:t>/</a:t>
            </a:r>
            <a:r>
              <a:rPr lang="en-US" sz="4000" dirty="0" err="1" smtClean="0"/>
              <a:t>Fanworm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llRiddle\Desktop\fire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1763"/>
            <a:ext cx="4648200" cy="24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lRiddle\Desktop\bristlewo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138613" cy="27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illRiddle\Desktop\fanwo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40576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69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659687" cy="1168400"/>
          </a:xfrm>
        </p:spPr>
        <p:txBody>
          <a:bodyPr/>
          <a:lstStyle/>
          <a:p>
            <a:r>
              <a:rPr lang="en-US" dirty="0" smtClean="0"/>
              <a:t>Mollusks &amp; echinoderms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b="1" dirty="0" smtClean="0"/>
              <a:t>Phylum Mollusca</a:t>
            </a:r>
          </a:p>
          <a:p>
            <a:r>
              <a:rPr lang="en-US" u="sng" dirty="0" smtClean="0"/>
              <a:t>One</a:t>
            </a:r>
            <a:r>
              <a:rPr lang="en-US" dirty="0" smtClean="0"/>
              <a:t> shelled (snail), </a:t>
            </a:r>
            <a:r>
              <a:rPr lang="en-US" u="sng" dirty="0" smtClean="0"/>
              <a:t>Two</a:t>
            </a:r>
            <a:r>
              <a:rPr lang="en-US" dirty="0" smtClean="0"/>
              <a:t> shelled (clam), </a:t>
            </a:r>
            <a:r>
              <a:rPr lang="en-US" u="sng" dirty="0" smtClean="0"/>
              <a:t>no </a:t>
            </a:r>
            <a:r>
              <a:rPr lang="en-US" dirty="0" smtClean="0"/>
              <a:t>shelled (octopus)</a:t>
            </a:r>
          </a:p>
          <a:p>
            <a:r>
              <a:rPr lang="en-US" dirty="0" smtClean="0"/>
              <a:t>Known for their defenses and protections</a:t>
            </a:r>
          </a:p>
          <a:p>
            <a:r>
              <a:rPr lang="en-US" dirty="0" smtClean="0"/>
              <a:t>Snails, slugs, clams, octopuses, squids, oysters…</a:t>
            </a:r>
            <a:endParaRPr lang="en-US" dirty="0"/>
          </a:p>
        </p:txBody>
      </p:sp>
      <p:pic>
        <p:nvPicPr>
          <p:cNvPr id="17410" name="Picture 2" descr="C:\Users\WillRiddle\Desktop\mollu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127375"/>
            <a:ext cx="5619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Mollusk--octopus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r>
              <a:rPr lang="en-US" dirty="0" smtClean="0"/>
              <a:t>An octopus has </a:t>
            </a:r>
            <a:r>
              <a:rPr lang="en-US" b="1" dirty="0" smtClean="0"/>
              <a:t>tentacles</a:t>
            </a:r>
            <a:r>
              <a:rPr lang="en-US" dirty="0" smtClean="0"/>
              <a:t> with </a:t>
            </a:r>
            <a:r>
              <a:rPr lang="en-US" b="1" dirty="0" smtClean="0"/>
              <a:t>suction disks </a:t>
            </a:r>
            <a:r>
              <a:rPr lang="en-US" dirty="0" smtClean="0"/>
              <a:t>to capture food</a:t>
            </a:r>
          </a:p>
          <a:p>
            <a:r>
              <a:rPr lang="en-US" dirty="0" smtClean="0"/>
              <a:t>Shoots water out of its</a:t>
            </a:r>
            <a:r>
              <a:rPr lang="en-US" b="1" u="sng" dirty="0" smtClean="0"/>
              <a:t> siphon </a:t>
            </a:r>
            <a:r>
              <a:rPr lang="en-US" dirty="0" smtClean="0"/>
              <a:t>to move</a:t>
            </a:r>
          </a:p>
          <a:p>
            <a:r>
              <a:rPr lang="en-US" dirty="0" smtClean="0"/>
              <a:t>Soft bodied; can squeeze its body down with muscles</a:t>
            </a:r>
          </a:p>
          <a:p>
            <a:r>
              <a:rPr lang="en-US" dirty="0" smtClean="0"/>
              <a:t>Can </a:t>
            </a:r>
            <a:r>
              <a:rPr lang="en-US" b="1" dirty="0" smtClean="0"/>
              <a:t>regenerate</a:t>
            </a:r>
            <a:r>
              <a:rPr lang="en-US" dirty="0" smtClean="0"/>
              <a:t> lost limbs</a:t>
            </a:r>
          </a:p>
          <a:p>
            <a:r>
              <a:rPr lang="en-US" dirty="0" smtClean="0"/>
              <a:t>May have poison or ink</a:t>
            </a:r>
          </a:p>
          <a:p>
            <a:r>
              <a:rPr lang="en-US" dirty="0" smtClean="0"/>
              <a:t>Many have camouflage; can change color with fright, anger, or attack</a:t>
            </a:r>
          </a:p>
          <a:p>
            <a:r>
              <a:rPr lang="en-US" dirty="0" smtClean="0"/>
              <a:t>Very complex eyes</a:t>
            </a:r>
            <a:endParaRPr lang="en-US" dirty="0"/>
          </a:p>
        </p:txBody>
      </p:sp>
      <p:pic>
        <p:nvPicPr>
          <p:cNvPr id="3074" name="Picture 2" descr="C:\Users\WillRiddle\Desktop\oct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79" y="152400"/>
            <a:ext cx="4970061" cy="30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Mollusk—clam, oyster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bodied</a:t>
            </a:r>
          </a:p>
          <a:p>
            <a:r>
              <a:rPr lang="en-US" dirty="0" smtClean="0"/>
              <a:t>Upper layer of skin produces a </a:t>
            </a:r>
            <a:r>
              <a:rPr lang="en-US" dirty="0"/>
              <a:t>coiled shell for </a:t>
            </a:r>
            <a:r>
              <a:rPr lang="en-US" dirty="0" smtClean="0"/>
              <a:t>protection, which grows a layer each year and slowly thicken (like tree rings)</a:t>
            </a:r>
          </a:p>
          <a:p>
            <a:r>
              <a:rPr lang="en-US" dirty="0" smtClean="0"/>
              <a:t>Moves using a muscular “foot”</a:t>
            </a:r>
          </a:p>
          <a:p>
            <a:r>
              <a:rPr lang="en-US" dirty="0" smtClean="0"/>
              <a:t>Eats or drinks through its </a:t>
            </a:r>
            <a:r>
              <a:rPr lang="en-US" b="1" dirty="0" smtClean="0"/>
              <a:t>siphon</a:t>
            </a:r>
            <a:endParaRPr lang="en-US" dirty="0"/>
          </a:p>
          <a:p>
            <a:r>
              <a:rPr lang="en-US" dirty="0" smtClean="0"/>
              <a:t>filter feeder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 descr="C:\Users\WillRiddle\Desktop\oy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Mollusks</a:t>
            </a:r>
            <a:endParaRPr lang="en-US" dirty="0"/>
          </a:p>
        </p:txBody>
      </p:sp>
      <p:pic>
        <p:nvPicPr>
          <p:cNvPr id="20482" name="Picture 2" descr="C:\Users\WillRiddle\Desktop\s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46697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WillRiddle\Desktop\octop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55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WillRiddle\Desktop\sea sl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45" y="2209800"/>
            <a:ext cx="3238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WillRiddle\Desktop\seaslug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4384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819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Phylum </a:t>
            </a:r>
            <a:r>
              <a:rPr lang="en-US" b="1" dirty="0" smtClean="0"/>
              <a:t>Echinodermata</a:t>
            </a:r>
          </a:p>
          <a:p>
            <a:r>
              <a:rPr lang="en-US" dirty="0" smtClean="0"/>
              <a:t>“spiny skin”</a:t>
            </a:r>
          </a:p>
          <a:p>
            <a:r>
              <a:rPr lang="en-US" dirty="0" smtClean="0"/>
              <a:t>Starfish, urchins, sand dollars, sea cucumbers</a:t>
            </a:r>
          </a:p>
          <a:p>
            <a:r>
              <a:rPr lang="en-US" dirty="0" smtClean="0"/>
              <a:t>Extremely tough tissues and muscle fibers, sometimes scales, plates, or spines</a:t>
            </a:r>
          </a:p>
          <a:p>
            <a:r>
              <a:rPr lang="en-US" dirty="0" smtClean="0"/>
              <a:t>Have </a:t>
            </a:r>
            <a:r>
              <a:rPr lang="en-US" b="1" dirty="0" smtClean="0"/>
              <a:t>radial symmetry</a:t>
            </a:r>
          </a:p>
          <a:p>
            <a:endParaRPr lang="en-US" dirty="0"/>
          </a:p>
        </p:txBody>
      </p:sp>
      <p:pic>
        <p:nvPicPr>
          <p:cNvPr id="21506" name="Picture 2" descr="C:\Users\WillRiddle\Desktop\echinod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542803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95800" cy="4800600"/>
          </a:xfrm>
        </p:spPr>
        <p:txBody>
          <a:bodyPr/>
          <a:lstStyle/>
          <a:p>
            <a:r>
              <a:rPr lang="en-US" dirty="0"/>
              <a:t>The starfish has a </a:t>
            </a:r>
            <a:r>
              <a:rPr lang="en-US" b="1" dirty="0"/>
              <a:t>water-vascular </a:t>
            </a:r>
            <a:r>
              <a:rPr lang="en-US" dirty="0"/>
              <a:t>system that causes its movement.  </a:t>
            </a:r>
          </a:p>
          <a:p>
            <a:r>
              <a:rPr lang="en-US" dirty="0"/>
              <a:t>Tiny tube feet act like suction cups which can pry its food apart.</a:t>
            </a:r>
          </a:p>
          <a:p>
            <a:r>
              <a:rPr lang="en-US" dirty="0"/>
              <a:t>Can eat outside of its body by protruding its </a:t>
            </a:r>
            <a:r>
              <a:rPr lang="en-US" dirty="0" smtClean="0"/>
              <a:t>stomach.</a:t>
            </a:r>
            <a:endParaRPr lang="en-US" dirty="0"/>
          </a:p>
          <a:p>
            <a:endParaRPr lang="en-US" dirty="0"/>
          </a:p>
        </p:txBody>
      </p:sp>
      <p:pic>
        <p:nvPicPr>
          <p:cNvPr id="22531" name="Picture 3" descr="C:\Users\WillRiddle\Desktop\star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8989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llRiddle\Desktop\clado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980273" cy="49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illRiddle\Desktop\WaterVascular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62" y="1447800"/>
            <a:ext cx="9280062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26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illRiddle\Desktop\walking star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3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WillRiddle\Desktop\sand dol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186456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WillRiddle\Desktop\brittle st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35683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WillRiddle\Desktop\cora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51254"/>
            <a:ext cx="4234004" cy="32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659687" cy="1168400"/>
          </a:xfrm>
        </p:spPr>
        <p:txBody>
          <a:bodyPr/>
          <a:lstStyle/>
          <a:p>
            <a:r>
              <a:rPr lang="en-US" dirty="0" smtClean="0"/>
              <a:t>arthropods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6135687" cy="490538"/>
          </a:xfrm>
        </p:spPr>
        <p:txBody>
          <a:bodyPr/>
          <a:lstStyle/>
          <a:p>
            <a:r>
              <a:rPr lang="en-US" dirty="0" smtClean="0"/>
              <a:t>(Bugs!! Yikes!!)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Phylum Arthropoda</a:t>
            </a:r>
            <a:r>
              <a:rPr lang="en-US" dirty="0" smtClean="0"/>
              <a:t>-- </a:t>
            </a:r>
            <a:r>
              <a:rPr lang="en-US" i="1" u="sng" dirty="0" smtClean="0"/>
              <a:t>The largest animal phylum</a:t>
            </a:r>
          </a:p>
          <a:p>
            <a:r>
              <a:rPr lang="en-US" dirty="0" smtClean="0"/>
              <a:t>Crayfish, lobsters, crabs, shrimp, bugs, centipedes, spiders, scorpions, butterflies, ticks, etc.</a:t>
            </a:r>
          </a:p>
          <a:p>
            <a:endParaRPr lang="en-US" dirty="0" smtClean="0"/>
          </a:p>
          <a:p>
            <a:r>
              <a:rPr lang="en-US" dirty="0" smtClean="0"/>
              <a:t>Have </a:t>
            </a:r>
            <a:r>
              <a:rPr lang="en-US" b="1" dirty="0"/>
              <a:t>exoskeletons</a:t>
            </a:r>
            <a:r>
              <a:rPr lang="en-US" dirty="0"/>
              <a:t> and </a:t>
            </a:r>
            <a:r>
              <a:rPr lang="en-US" u="sng" dirty="0"/>
              <a:t>jointed </a:t>
            </a:r>
            <a:r>
              <a:rPr lang="en-US" u="sng" dirty="0" smtClean="0"/>
              <a:t>legs </a:t>
            </a:r>
            <a:r>
              <a:rPr lang="en-US" dirty="0" smtClean="0"/>
              <a:t>made of proteins</a:t>
            </a:r>
            <a:endParaRPr lang="en-US" dirty="0"/>
          </a:p>
          <a:p>
            <a:r>
              <a:rPr lang="en-US" dirty="0" smtClean="0"/>
              <a:t>Has 3 main body parts— </a:t>
            </a:r>
            <a:r>
              <a:rPr lang="en-US" b="1" dirty="0" smtClean="0"/>
              <a:t>head, thorax, abdomen</a:t>
            </a:r>
          </a:p>
          <a:p>
            <a:r>
              <a:rPr lang="en-US" dirty="0" smtClean="0"/>
              <a:t>Often six legs, compound eyes, wings, antennae</a:t>
            </a:r>
          </a:p>
          <a:p>
            <a:r>
              <a:rPr lang="en-US" dirty="0" smtClean="0"/>
              <a:t>Have an </a:t>
            </a:r>
            <a:r>
              <a:rPr lang="en-US" b="1" dirty="0" smtClean="0"/>
              <a:t>open circulatory system </a:t>
            </a:r>
            <a:r>
              <a:rPr lang="en-US" dirty="0" smtClean="0"/>
              <a:t>(blood flows out over organs with no veins to pickup)</a:t>
            </a:r>
          </a:p>
          <a:p>
            <a:r>
              <a:rPr lang="en-US" dirty="0" smtClean="0"/>
              <a:t>Have relatively normal digestive systems with intestines</a:t>
            </a:r>
          </a:p>
          <a:p>
            <a:r>
              <a:rPr lang="en-US" dirty="0" smtClean="0"/>
              <a:t>Breathe through </a:t>
            </a:r>
            <a:r>
              <a:rPr lang="en-US" b="1" dirty="0" smtClean="0"/>
              <a:t>tracheae</a:t>
            </a:r>
            <a:r>
              <a:rPr lang="en-US" dirty="0" smtClean="0"/>
              <a:t> (tubes) and </a:t>
            </a:r>
            <a:r>
              <a:rPr lang="en-US" b="1" dirty="0" smtClean="0"/>
              <a:t>spiracles </a:t>
            </a:r>
            <a:r>
              <a:rPr lang="en-US" dirty="0" smtClean="0"/>
              <a:t>which pump the air in and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body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llRiddle\Desktop\insect-anatomy-lessons-tes-t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3" y="1707316"/>
            <a:ext cx="6664377" cy="499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through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WillRiddle\Desktop\Respiration-in-Cockroach-300x1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556726" cy="42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Open v. Closed Circulatory System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WillRiddle\Desktop\open v closed circulatory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2" y="1560476"/>
            <a:ext cx="92583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49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</a:t>
            </a:r>
          </a:p>
          <a:p>
            <a:r>
              <a:rPr lang="en-US" dirty="0" smtClean="0"/>
              <a:t>Larvae or “grub” stage (growth)</a:t>
            </a:r>
          </a:p>
          <a:p>
            <a:r>
              <a:rPr lang="en-US" dirty="0" smtClean="0"/>
              <a:t>Pupa/pupate--</a:t>
            </a:r>
            <a:r>
              <a:rPr lang="en-US" dirty="0"/>
              <a:t>Cocoon or </a:t>
            </a:r>
            <a:r>
              <a:rPr lang="en-US" dirty="0" smtClean="0"/>
              <a:t>chrysalis (rest)</a:t>
            </a:r>
            <a:endParaRPr lang="en-US" dirty="0"/>
          </a:p>
          <a:p>
            <a:r>
              <a:rPr lang="en-US" dirty="0" smtClean="0"/>
              <a:t>Adult</a:t>
            </a:r>
          </a:p>
          <a:p>
            <a:endParaRPr lang="en-US" dirty="0" smtClean="0"/>
          </a:p>
          <a:p>
            <a:r>
              <a:rPr lang="en-US" b="1" dirty="0" smtClean="0"/>
              <a:t>Nymphs</a:t>
            </a:r>
            <a:r>
              <a:rPr lang="en-US" dirty="0" smtClean="0"/>
              <a:t> skip the </a:t>
            </a:r>
            <a:r>
              <a:rPr lang="en-US" u="sng" dirty="0" smtClean="0"/>
              <a:t>pupa stage </a:t>
            </a:r>
            <a:r>
              <a:rPr lang="en-US" dirty="0" smtClean="0"/>
              <a:t>and look like small versions of the adults</a:t>
            </a:r>
          </a:p>
          <a:p>
            <a:r>
              <a:rPr lang="en-US" b="1" dirty="0" smtClean="0"/>
              <a:t>Molting </a:t>
            </a:r>
            <a:r>
              <a:rPr lang="en-US" dirty="0" smtClean="0"/>
              <a:t>is when the exoskeleton is shed and grows a new one; a series of molting stages occurs within metamorphosis because each exoskeleton is specific and only somewhat flexible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llRiddle\Desktop\the-metamorphosis.282120459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162800" cy="53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Nymphs shed Exoskeletons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illRiddle\Desktop\dragonfly nymph shells exo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334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5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llRiddle\Desktop\evoltree of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41"/>
            <a:ext cx="54483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14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Bees, flies, ants are social—they live in colonies with differentiation of labor</a:t>
            </a:r>
          </a:p>
          <a:p>
            <a:r>
              <a:rPr lang="en-US" dirty="0"/>
              <a:t>They live in a “hive” or collective space which they protect</a:t>
            </a:r>
          </a:p>
          <a:p>
            <a:r>
              <a:rPr lang="en-US" dirty="0" smtClean="0"/>
              <a:t>Most </a:t>
            </a:r>
            <a:r>
              <a:rPr lang="en-US" dirty="0"/>
              <a:t>have a “queen” which lays the eggs</a:t>
            </a:r>
          </a:p>
          <a:p>
            <a:r>
              <a:rPr lang="en-US" dirty="0" smtClean="0"/>
              <a:t>Not all can reproduce (“workers “are infertile, usually female; while “drones” are male)</a:t>
            </a:r>
          </a:p>
          <a:p>
            <a:endParaRPr lang="en-US" dirty="0"/>
          </a:p>
        </p:txBody>
      </p:sp>
      <p:pic>
        <p:nvPicPr>
          <p:cNvPr id="47107" name="Picture 3" descr="C:\Users\WillRiddle\Desktop\soial 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20807"/>
            <a:ext cx="3886199" cy="25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the Hive</a:t>
            </a:r>
            <a:endParaRPr lang="en-US" dirty="0"/>
          </a:p>
        </p:txBody>
      </p:sp>
      <p:pic>
        <p:nvPicPr>
          <p:cNvPr id="48130" name="Picture 2" descr="C:\Users\WillRiddle\Desktop\social wasps n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0400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llRiddle\Desktop\cladogra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" y="381000"/>
            <a:ext cx="885791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2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b="1" dirty="0" smtClean="0"/>
              <a:t>invertebrate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backbone</a:t>
            </a:r>
          </a:p>
          <a:p>
            <a:r>
              <a:rPr lang="en-US" dirty="0" smtClean="0"/>
              <a:t>Has an internal or external skeleton made of protein, glass, limestone, water (not bone!)</a:t>
            </a:r>
          </a:p>
          <a:p>
            <a:r>
              <a:rPr lang="en-US" dirty="0" smtClean="0"/>
              <a:t>Usually small</a:t>
            </a:r>
          </a:p>
          <a:p>
            <a:r>
              <a:rPr lang="en-US" b="1" dirty="0" smtClean="0"/>
              <a:t>Over 95% of animals are invertebrates!</a:t>
            </a:r>
            <a:endParaRPr lang="en-US" b="1" dirty="0"/>
          </a:p>
        </p:txBody>
      </p:sp>
      <p:pic>
        <p:nvPicPr>
          <p:cNvPr id="3074" name="Picture 2" descr="C:\Users\WillRiddle\Desktop\invertebra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90951"/>
            <a:ext cx="579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667000"/>
            <a:ext cx="7659687" cy="1168400"/>
          </a:xfrm>
        </p:spPr>
        <p:txBody>
          <a:bodyPr/>
          <a:lstStyle/>
          <a:p>
            <a:r>
              <a:rPr lang="en-US" dirty="0" smtClean="0"/>
              <a:t>Sponges &amp; jellyfish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WillRiddle\Desktop\jelly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29" y="2826895"/>
            <a:ext cx="29772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llRiddle\Desktop\barrel spo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68" y="411162"/>
            <a:ext cx="2892336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892</TotalTime>
  <Words>1174</Words>
  <Application>Microsoft Office PowerPoint</Application>
  <PresentationFormat>On-screen Show (4:3)</PresentationFormat>
  <Paragraphs>172</Paragraphs>
  <Slides>51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Adjacency</vt:lpstr>
      <vt:lpstr>Intro to animals</vt:lpstr>
      <vt:lpstr>What is an animal?</vt:lpstr>
      <vt:lpstr>PowerPoint Presentation</vt:lpstr>
      <vt:lpstr>Evolutionary Tree?</vt:lpstr>
      <vt:lpstr>PowerPoint Presentation</vt:lpstr>
      <vt:lpstr>PowerPoint Presentation</vt:lpstr>
      <vt:lpstr>Invertebrates</vt:lpstr>
      <vt:lpstr>What is an invertebrate?</vt:lpstr>
      <vt:lpstr>Sponges &amp; jellyfish</vt:lpstr>
      <vt:lpstr>Sponges </vt:lpstr>
      <vt:lpstr>Filter Feeder</vt:lpstr>
      <vt:lpstr>PowerPoint Presentation</vt:lpstr>
      <vt:lpstr>Jellyfish &amp; Hydra </vt:lpstr>
      <vt:lpstr>Symmetry</vt:lpstr>
      <vt:lpstr>Jellyfish</vt:lpstr>
      <vt:lpstr>Nematocyst</vt:lpstr>
      <vt:lpstr>PowerPoint Presentation</vt:lpstr>
      <vt:lpstr>PowerPoint Presentation</vt:lpstr>
      <vt:lpstr>Worms, WORMS, WORMS</vt:lpstr>
      <vt:lpstr>Worms</vt:lpstr>
      <vt:lpstr>Flatworms </vt:lpstr>
      <vt:lpstr>Planaria Diagram</vt:lpstr>
      <vt:lpstr>Regeneration</vt:lpstr>
      <vt:lpstr>Flame Cells</vt:lpstr>
      <vt:lpstr>Not all are gross!</vt:lpstr>
      <vt:lpstr>Roundworms </vt:lpstr>
      <vt:lpstr>Segmented worms </vt:lpstr>
      <vt:lpstr>More segmented worms</vt:lpstr>
      <vt:lpstr>Earthworms</vt:lpstr>
      <vt:lpstr>Value of earthworms</vt:lpstr>
      <vt:lpstr>Respiration through Skin</vt:lpstr>
      <vt:lpstr>Fireworm/Bristleworm/Fanworm</vt:lpstr>
      <vt:lpstr>Mollusks &amp; echinoderms</vt:lpstr>
      <vt:lpstr>Mollusks</vt:lpstr>
      <vt:lpstr>Mollusk--octopus</vt:lpstr>
      <vt:lpstr>Mollusk—clam, oyster</vt:lpstr>
      <vt:lpstr>Mollusks</vt:lpstr>
      <vt:lpstr>Echinoderms </vt:lpstr>
      <vt:lpstr>Starfish</vt:lpstr>
      <vt:lpstr>Water-Vascular System</vt:lpstr>
      <vt:lpstr>PowerPoint Presentation</vt:lpstr>
      <vt:lpstr>arthropods</vt:lpstr>
      <vt:lpstr>Insects</vt:lpstr>
      <vt:lpstr>Insect body</vt:lpstr>
      <vt:lpstr>Respiration through Skin</vt:lpstr>
      <vt:lpstr>Open v. Closed Circulatory System  </vt:lpstr>
      <vt:lpstr>Metamorphosis</vt:lpstr>
      <vt:lpstr>Metamorphosis </vt:lpstr>
      <vt:lpstr>Nymphs shed Exoskeletons</vt:lpstr>
      <vt:lpstr>Social Insects</vt:lpstr>
      <vt:lpstr>Protecting the Hive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WillRiddle</dc:creator>
  <cp:lastModifiedBy>WillRiddle</cp:lastModifiedBy>
  <cp:revision>47</cp:revision>
  <dcterms:created xsi:type="dcterms:W3CDTF">2017-12-30T21:40:41Z</dcterms:created>
  <dcterms:modified xsi:type="dcterms:W3CDTF">2018-01-12T23:41:10Z</dcterms:modified>
</cp:coreProperties>
</file>