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9" r:id="rId2"/>
    <p:sldId id="338" r:id="rId3"/>
    <p:sldId id="291" r:id="rId4"/>
    <p:sldId id="356" r:id="rId5"/>
    <p:sldId id="349" r:id="rId6"/>
    <p:sldId id="293" r:id="rId7"/>
    <p:sldId id="357" r:id="rId8"/>
    <p:sldId id="294" r:id="rId9"/>
    <p:sldId id="350" r:id="rId10"/>
    <p:sldId id="283" r:id="rId11"/>
    <p:sldId id="292" r:id="rId12"/>
    <p:sldId id="316" r:id="rId13"/>
    <p:sldId id="317" r:id="rId14"/>
    <p:sldId id="358" r:id="rId15"/>
    <p:sldId id="295" r:id="rId16"/>
    <p:sldId id="318" r:id="rId17"/>
    <p:sldId id="285" r:id="rId18"/>
    <p:sldId id="290" r:id="rId19"/>
    <p:sldId id="319" r:id="rId20"/>
    <p:sldId id="320" r:id="rId21"/>
    <p:sldId id="321" r:id="rId22"/>
    <p:sldId id="286" r:id="rId23"/>
    <p:sldId id="296" r:id="rId24"/>
    <p:sldId id="323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THE BIRDS???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3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Fugu, pufferfish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Tree Boa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1/26/2018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543800" cy="2593975"/>
          </a:xfrm>
        </p:spPr>
        <p:txBody>
          <a:bodyPr/>
          <a:lstStyle/>
          <a:p>
            <a:r>
              <a:rPr lang="en-US" b="1" dirty="0" smtClean="0"/>
              <a:t>Vertebrates!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5029200"/>
            <a:ext cx="646176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What, no amphibians??</a:t>
            </a:r>
          </a:p>
          <a:p>
            <a:endParaRPr lang="en-US" dirty="0"/>
          </a:p>
          <a:p>
            <a:r>
              <a:rPr lang="en-US" b="1" i="1" dirty="0" smtClean="0"/>
              <a:t>Chapter 13</a:t>
            </a:r>
          </a:p>
        </p:txBody>
      </p:sp>
      <p:pic>
        <p:nvPicPr>
          <p:cNvPr id="25602" name="Picture 2" descr="C:\Users\WillRiddle\Desktop\verteb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5181600" cy="36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7543800" cy="2593975"/>
          </a:xfrm>
        </p:spPr>
        <p:txBody>
          <a:bodyPr/>
          <a:lstStyle/>
          <a:p>
            <a:r>
              <a:rPr lang="en-US" dirty="0" smtClean="0"/>
              <a:t>Go Fish!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 13</a:t>
            </a:r>
            <a:endParaRPr lang="en-US" dirty="0"/>
          </a:p>
        </p:txBody>
      </p:sp>
      <p:pic>
        <p:nvPicPr>
          <p:cNvPr id="27650" name="Picture 2" descr="C:\Users\WillRiddle\Desktop\fugu puf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Ectothermic</a:t>
            </a:r>
          </a:p>
          <a:p>
            <a:r>
              <a:rPr lang="en-US" dirty="0" smtClean="0"/>
              <a:t>Fins, </a:t>
            </a:r>
            <a:r>
              <a:rPr lang="en-US" b="1" dirty="0" smtClean="0"/>
              <a:t>gills</a:t>
            </a:r>
            <a:r>
              <a:rPr lang="en-US" dirty="0" smtClean="0"/>
              <a:t>, </a:t>
            </a:r>
            <a:r>
              <a:rPr lang="en-US" dirty="0" smtClean="0"/>
              <a:t>scales </a:t>
            </a:r>
            <a:endParaRPr lang="en-US" dirty="0" smtClean="0"/>
          </a:p>
          <a:p>
            <a:r>
              <a:rPr lang="en-US" u="sng" dirty="0" smtClean="0"/>
              <a:t>Swim bladder </a:t>
            </a:r>
            <a:r>
              <a:rPr lang="en-US" dirty="0" smtClean="0"/>
              <a:t>helps </a:t>
            </a:r>
            <a:r>
              <a:rPr lang="en-US" dirty="0" smtClean="0"/>
              <a:t>many fish </a:t>
            </a:r>
            <a:r>
              <a:rPr lang="en-US" dirty="0" smtClean="0"/>
              <a:t>float/sink</a:t>
            </a:r>
            <a:endParaRPr lang="en-US" dirty="0" smtClean="0"/>
          </a:p>
          <a:p>
            <a:r>
              <a:rPr lang="en-US" dirty="0" smtClean="0"/>
              <a:t>Lateral line is sensitive </a:t>
            </a:r>
            <a:r>
              <a:rPr lang="en-US" dirty="0" smtClean="0"/>
              <a:t>to vibrations and pressure changes in water</a:t>
            </a:r>
          </a:p>
          <a:p>
            <a:r>
              <a:rPr lang="en-US" dirty="0" smtClean="0"/>
              <a:t>Two-chambered hearts</a:t>
            </a:r>
          </a:p>
          <a:p>
            <a:r>
              <a:rPr lang="en-US" dirty="0" smtClean="0"/>
              <a:t>Reproduce by </a:t>
            </a:r>
            <a:r>
              <a:rPr lang="en-US" b="1" u="sng" dirty="0" smtClean="0"/>
              <a:t>spawning</a:t>
            </a:r>
          </a:p>
          <a:p>
            <a:pPr lvl="1"/>
            <a:r>
              <a:rPr lang="en-US" dirty="0" smtClean="0"/>
              <a:t>Females lay eggs</a:t>
            </a:r>
          </a:p>
          <a:p>
            <a:pPr lvl="1"/>
            <a:r>
              <a:rPr lang="en-US" dirty="0" smtClean="0"/>
              <a:t>Males come along later to fertilize them</a:t>
            </a:r>
          </a:p>
          <a:p>
            <a:pPr lvl="1"/>
            <a:r>
              <a:rPr lang="en-US" dirty="0" smtClean="0"/>
              <a:t>Eggs hatch, only some survive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8674" name="Picture 2" descr="C:\Users\WillRiddle\Desktop\spawning fish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971800" cy="22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Post-Spawning</a:t>
            </a:r>
            <a:endParaRPr lang="en-US" dirty="0"/>
          </a:p>
        </p:txBody>
      </p:sp>
      <p:pic>
        <p:nvPicPr>
          <p:cNvPr id="4" name="Content Placeholder 3" descr="C:\Users\WillRiddle\Desktop\spaw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8162"/>
            <a:ext cx="7620000" cy="4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Spawning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WillRiddle\Desktop\spawning-aggreg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87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Gills</a:t>
            </a:r>
            <a:r>
              <a:rPr lang="en-US" dirty="0" smtClean="0"/>
              <a:t> help extract breathable oxygen from dissolved oxygen gas in water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Carbon dioxide </a:t>
            </a:r>
            <a:r>
              <a:rPr lang="en-US" dirty="0" smtClean="0"/>
              <a:t>is “exhaled” producing bubbles</a:t>
            </a:r>
            <a:endParaRPr lang="en-US" dirty="0"/>
          </a:p>
        </p:txBody>
      </p:sp>
      <p:pic>
        <p:nvPicPr>
          <p:cNvPr id="2050" name="Picture 2" descr="C:\Users\WillRiddle\Desktop\g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763000" cy="23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6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Bony</a:t>
            </a:r>
            <a:r>
              <a:rPr lang="en-US" dirty="0"/>
              <a:t> fish have the standard jaws, scales, paired fins, skeletons of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The largest group: Nemo and friends</a:t>
            </a:r>
          </a:p>
          <a:p>
            <a:r>
              <a:rPr lang="en-US" u="sng" dirty="0"/>
              <a:t>Cartilaginous</a:t>
            </a:r>
            <a:r>
              <a:rPr lang="en-US" dirty="0"/>
              <a:t> fish have skeletons made of </a:t>
            </a:r>
            <a:r>
              <a:rPr lang="en-US" dirty="0" smtClean="0"/>
              <a:t>cartilage</a:t>
            </a:r>
          </a:p>
          <a:p>
            <a:pPr lvl="1"/>
            <a:r>
              <a:rPr lang="en-US" dirty="0" smtClean="0"/>
              <a:t>Sharks, rays</a:t>
            </a:r>
            <a:endParaRPr lang="en-US" dirty="0"/>
          </a:p>
          <a:p>
            <a:r>
              <a:rPr lang="en-US" u="sng" dirty="0" smtClean="0"/>
              <a:t>Jawless</a:t>
            </a:r>
            <a:r>
              <a:rPr lang="en-US" dirty="0" smtClean="0"/>
              <a:t> fish do not have jaws, scales, paired fins</a:t>
            </a:r>
          </a:p>
          <a:p>
            <a:pPr lvl="1"/>
            <a:r>
              <a:rPr lang="en-US" dirty="0" smtClean="0"/>
              <a:t>Hagfish, lamprey</a:t>
            </a:r>
          </a:p>
        </p:txBody>
      </p:sp>
      <p:pic>
        <p:nvPicPr>
          <p:cNvPr id="30723" name="Picture 3" descr="C:\Users\WillRiddle\Desktop\jawle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399"/>
            <a:ext cx="6610436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WillRiddle\Desktop\What+are+the+three+classes+of+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WillRiddle\Desktop\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10000" cy="28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amph</a:t>
            </a:r>
            <a:r>
              <a:rPr lang="en-US" dirty="0" smtClean="0"/>
              <a:t>” means </a:t>
            </a:r>
            <a:r>
              <a:rPr lang="en-US" i="1" dirty="0" smtClean="0"/>
              <a:t>both</a:t>
            </a:r>
            <a:r>
              <a:rPr lang="en-US" dirty="0" smtClean="0"/>
              <a:t>: both land and water</a:t>
            </a:r>
          </a:p>
          <a:p>
            <a:r>
              <a:rPr lang="en-US" dirty="0" smtClean="0"/>
              <a:t>When young, they have </a:t>
            </a:r>
            <a:r>
              <a:rPr lang="en-US" u="sng" dirty="0" smtClean="0"/>
              <a:t>gills</a:t>
            </a:r>
            <a:r>
              <a:rPr lang="en-US" dirty="0" smtClean="0"/>
              <a:t> and live in </a:t>
            </a:r>
            <a:r>
              <a:rPr lang="en-US" u="sng" dirty="0" smtClean="0"/>
              <a:t>water</a:t>
            </a:r>
          </a:p>
          <a:p>
            <a:r>
              <a:rPr lang="en-US" dirty="0" smtClean="0"/>
              <a:t>As adults, they breathe through </a:t>
            </a:r>
            <a:r>
              <a:rPr lang="en-US" u="sng" dirty="0" smtClean="0"/>
              <a:t>lungs</a:t>
            </a:r>
            <a:r>
              <a:rPr lang="en-US" dirty="0" smtClean="0"/>
              <a:t> and live on </a:t>
            </a:r>
            <a:r>
              <a:rPr lang="en-US" u="sng" dirty="0" smtClean="0"/>
              <a:t>land</a:t>
            </a:r>
          </a:p>
          <a:p>
            <a:r>
              <a:rPr lang="en-US" u="sng" dirty="0" smtClean="0"/>
              <a:t>Metamorphosis</a:t>
            </a:r>
            <a:r>
              <a:rPr lang="en-US" dirty="0" smtClean="0"/>
              <a:t> changes from young to adult</a:t>
            </a:r>
          </a:p>
          <a:p>
            <a:r>
              <a:rPr lang="en-US" dirty="0" smtClean="0"/>
              <a:t>They </a:t>
            </a:r>
            <a:r>
              <a:rPr lang="en-US" u="sng" dirty="0" smtClean="0"/>
              <a:t>molt</a:t>
            </a:r>
            <a:r>
              <a:rPr lang="en-US" dirty="0" smtClean="0"/>
              <a:t> their skin</a:t>
            </a:r>
          </a:p>
          <a:p>
            <a:r>
              <a:rPr lang="en-US" dirty="0" smtClean="0"/>
              <a:t>Egg-laying</a:t>
            </a:r>
          </a:p>
          <a:p>
            <a:r>
              <a:rPr lang="en-US" dirty="0" smtClean="0"/>
              <a:t>Cold-blooded</a:t>
            </a:r>
          </a:p>
          <a:p>
            <a:r>
              <a:rPr lang="en-US" dirty="0" smtClean="0"/>
              <a:t>Breathe through skin, similar to insects—skin must be thin, moist, smooth</a:t>
            </a:r>
          </a:p>
          <a:p>
            <a:r>
              <a:rPr lang="en-US" dirty="0" smtClean="0"/>
              <a:t>They often secrete harmful substances; some are toxic</a:t>
            </a:r>
          </a:p>
          <a:p>
            <a:endParaRPr lang="en-US" dirty="0"/>
          </a:p>
          <a:p>
            <a:r>
              <a:rPr lang="en-US" dirty="0" smtClean="0"/>
              <a:t>Frogs, toads, salamanders, newts</a:t>
            </a:r>
            <a:endParaRPr lang="en-US" dirty="0"/>
          </a:p>
        </p:txBody>
      </p:sp>
      <p:pic>
        <p:nvPicPr>
          <p:cNvPr id="4" name="Picture 2" descr="C:\Users\WillRiddle\Desktop\amphibian_tiger-salamander_6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8947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6" name="Picture 4" descr="C:\Users\WillRiddle\Desktop\pre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25194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llRiddle\Desktop\cladogram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" y="381000"/>
            <a:ext cx="885791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6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Metamorphosis: tadpoles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WillRiddle\Desktop\tadpo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511952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WillRiddle\Desktop\tadpo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7365"/>
            <a:ext cx="5561032" cy="31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Skin: Breathing/Molting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WillRiddle\Desktop\amphbre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520669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WillRiddle\Desktop\frog s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90207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WillRiddle\Desktop\trea b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0999"/>
            <a:ext cx="3475038" cy="3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Cold-blooded</a:t>
            </a:r>
          </a:p>
          <a:p>
            <a:r>
              <a:rPr lang="en-US" dirty="0" smtClean="0"/>
              <a:t>Breathe with lungs; those in water need to come up to the surface to breathe in oxygen </a:t>
            </a:r>
          </a:p>
          <a:p>
            <a:r>
              <a:rPr lang="en-US" dirty="0"/>
              <a:t>Three-chambered hearts</a:t>
            </a:r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go through metamorphosis</a:t>
            </a:r>
          </a:p>
          <a:p>
            <a:r>
              <a:rPr lang="en-US" dirty="0" smtClean="0"/>
              <a:t>Have dry, scaly skin</a:t>
            </a:r>
          </a:p>
          <a:p>
            <a:r>
              <a:rPr lang="en-US" dirty="0" smtClean="0"/>
              <a:t>Most </a:t>
            </a:r>
            <a:r>
              <a:rPr lang="en-US" u="sng" dirty="0" smtClean="0"/>
              <a:t>molt</a:t>
            </a:r>
            <a:r>
              <a:rPr lang="en-US" dirty="0" smtClean="0"/>
              <a:t> their skin or shed it in patches</a:t>
            </a:r>
          </a:p>
          <a:p>
            <a:r>
              <a:rPr lang="en-US" dirty="0" smtClean="0"/>
              <a:t>Lay eggs</a:t>
            </a:r>
          </a:p>
          <a:p>
            <a:endParaRPr lang="en-US" dirty="0"/>
          </a:p>
          <a:p>
            <a:r>
              <a:rPr lang="en-US" dirty="0" smtClean="0"/>
              <a:t>Snakes, lizards, crocodiles, alligators, turtles, tortoises, dinosaurs, komodo dragons</a:t>
            </a:r>
          </a:p>
        </p:txBody>
      </p:sp>
      <p:pic>
        <p:nvPicPr>
          <p:cNvPr id="4" name="Picture 3" descr="C:\Users\WillRiddle\Desktop\chameleon rep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78633"/>
            <a:ext cx="2695574" cy="17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WillRiddle\Desktop\rep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353058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WillRiddle\Desktop\viper mo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810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vertebrate?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934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Has a brain, backbone, with spinal cord inside</a:t>
            </a:r>
          </a:p>
          <a:p>
            <a:r>
              <a:rPr lang="en-US" dirty="0" smtClean="0"/>
              <a:t>Has an </a:t>
            </a:r>
            <a:r>
              <a:rPr lang="en-US" b="1" dirty="0" smtClean="0"/>
              <a:t>endoskeleton</a:t>
            </a:r>
            <a:r>
              <a:rPr lang="en-US" dirty="0" smtClean="0"/>
              <a:t> made of bone and cartilage (living tissues)</a:t>
            </a:r>
          </a:p>
          <a:p>
            <a:r>
              <a:rPr lang="en-US" b="1" dirty="0" smtClean="0"/>
              <a:t>Vertebral column </a:t>
            </a:r>
            <a:r>
              <a:rPr lang="en-US" dirty="0" smtClean="0"/>
              <a:t>is connected to a skull with nerves that connect to each bone</a:t>
            </a:r>
          </a:p>
          <a:p>
            <a:r>
              <a:rPr lang="en-US" dirty="0" smtClean="0"/>
              <a:t>Many have ribs, limbs/wings—but not all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6626" name="Picture 2" descr="C:\Users\WillRiddle\Desktop\verteb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3238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v Cold Blooded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Cold-blooded (fish, amphibians, reptiles)</a:t>
            </a:r>
          </a:p>
          <a:p>
            <a:pPr lvl="1"/>
            <a:r>
              <a:rPr lang="en-US" b="1" u="sng" dirty="0"/>
              <a:t>Ectothermic: </a:t>
            </a:r>
            <a:r>
              <a:rPr lang="en-US" dirty="0"/>
              <a:t>Cannot regulate their own body temp; use sun</a:t>
            </a:r>
          </a:p>
          <a:p>
            <a:r>
              <a:rPr lang="en-US" dirty="0"/>
              <a:t>Warm-blooded (birds, mammals)</a:t>
            </a:r>
          </a:p>
          <a:p>
            <a:pPr lvl="1"/>
            <a:r>
              <a:rPr lang="en-US" b="1" u="sng" dirty="0"/>
              <a:t>Endothermic: </a:t>
            </a:r>
            <a:r>
              <a:rPr lang="en-US" dirty="0"/>
              <a:t>Can regulate/stabilize their own temp (using food)</a:t>
            </a:r>
          </a:p>
          <a:p>
            <a:pPr lvl="1"/>
            <a:r>
              <a:rPr lang="en-US" i="1" dirty="0"/>
              <a:t>Note: Birds are not on the evolutionary tree!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00600"/>
          </a:xfrm>
        </p:spPr>
        <p:txBody>
          <a:bodyPr/>
          <a:lstStyle/>
          <a:p>
            <a:r>
              <a:rPr lang="en-US" b="1" dirty="0"/>
              <a:t>Nervous System</a:t>
            </a:r>
          </a:p>
          <a:p>
            <a:pPr lvl="1"/>
            <a:r>
              <a:rPr lang="en-US" dirty="0"/>
              <a:t>Made up of a </a:t>
            </a:r>
            <a:r>
              <a:rPr lang="en-US" b="1" u="sng" dirty="0"/>
              <a:t>central </a:t>
            </a:r>
            <a:r>
              <a:rPr lang="en-US" b="1" u="sng" dirty="0" smtClean="0"/>
              <a:t>nervous system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b="1" u="sng" dirty="0"/>
              <a:t>peripheral nerve system</a:t>
            </a:r>
          </a:p>
          <a:p>
            <a:pPr lvl="1"/>
            <a:r>
              <a:rPr lang="en-US" b="1" dirty="0"/>
              <a:t>Nerves</a:t>
            </a:r>
            <a:r>
              <a:rPr lang="en-US" dirty="0"/>
              <a:t> branch off to </a:t>
            </a:r>
            <a:r>
              <a:rPr lang="en-US" b="1" dirty="0"/>
              <a:t>sensory organs </a:t>
            </a:r>
            <a:r>
              <a:rPr lang="en-US" dirty="0"/>
              <a:t>(eyes, ears…) and </a:t>
            </a:r>
            <a:r>
              <a:rPr lang="en-US" b="1" dirty="0"/>
              <a:t>sensory</a:t>
            </a:r>
            <a:r>
              <a:rPr lang="en-US" dirty="0"/>
              <a:t> </a:t>
            </a:r>
            <a:r>
              <a:rPr lang="en-US" b="1" dirty="0"/>
              <a:t>receptors</a:t>
            </a:r>
            <a:r>
              <a:rPr lang="en-US" dirty="0"/>
              <a:t> (cells in skin and organ membranes)</a:t>
            </a:r>
          </a:p>
          <a:p>
            <a:pPr lvl="1"/>
            <a:r>
              <a:rPr lang="en-US" dirty="0"/>
              <a:t>Allows </a:t>
            </a:r>
            <a:r>
              <a:rPr lang="en-US" dirty="0" smtClean="0"/>
              <a:t>an organism to respond to stimulus: the more developed, the more sensitive and complex the response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C:\Users\WillRiddle\Desktop\OSC_Microbio_26_01_Nerv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324909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6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8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Circulatory system</a:t>
            </a:r>
          </a:p>
          <a:p>
            <a:pPr lvl="1"/>
            <a:r>
              <a:rPr lang="en-US" dirty="0" smtClean="0"/>
              <a:t>Blood carries oxygen and key nutrients throughout the body</a:t>
            </a:r>
          </a:p>
          <a:p>
            <a:pPr lvl="1"/>
            <a:r>
              <a:rPr lang="en-US" dirty="0" smtClean="0"/>
              <a:t>Circulates wastes away</a:t>
            </a:r>
          </a:p>
          <a:p>
            <a:pPr lvl="1"/>
            <a:r>
              <a:rPr lang="en-US" b="1" dirty="0" smtClean="0"/>
              <a:t>Arteries</a:t>
            </a:r>
            <a:r>
              <a:rPr lang="en-US" dirty="0" smtClean="0"/>
              <a:t> (away) and </a:t>
            </a:r>
            <a:r>
              <a:rPr lang="en-US" b="1" dirty="0" smtClean="0"/>
              <a:t>veins </a:t>
            </a:r>
            <a:r>
              <a:rPr lang="en-US" dirty="0" smtClean="0"/>
              <a:t>(towards)</a:t>
            </a:r>
            <a:endParaRPr lang="en-US" b="1" dirty="0" smtClean="0"/>
          </a:p>
          <a:p>
            <a:pPr lvl="1"/>
            <a:r>
              <a:rPr lang="en-US" dirty="0" smtClean="0"/>
              <a:t>Hearts have </a:t>
            </a:r>
            <a:r>
              <a:rPr lang="en-US" u="sng" dirty="0" smtClean="0"/>
              <a:t>chambers</a:t>
            </a:r>
            <a:r>
              <a:rPr lang="en-US" dirty="0" smtClean="0"/>
              <a:t>: 2 for fish, 3 for amphibians and reptiles, 4 for birds, mammals, people</a:t>
            </a:r>
          </a:p>
          <a:p>
            <a:r>
              <a:rPr lang="en-US" b="1" dirty="0" smtClean="0"/>
              <a:t>Respiratory system</a:t>
            </a:r>
          </a:p>
          <a:p>
            <a:pPr lvl="1"/>
            <a:r>
              <a:rPr lang="en-US" u="sng" dirty="0"/>
              <a:t>Gills</a:t>
            </a:r>
            <a:r>
              <a:rPr lang="en-US" dirty="0"/>
              <a:t> (water) and lungs (land)</a:t>
            </a:r>
          </a:p>
          <a:p>
            <a:pPr lvl="1"/>
            <a:r>
              <a:rPr lang="en-US" dirty="0" smtClean="0"/>
              <a:t>Connected to circulatory system</a:t>
            </a:r>
          </a:p>
          <a:p>
            <a:pPr lvl="1"/>
            <a:r>
              <a:rPr lang="en-US" dirty="0" smtClean="0"/>
              <a:t>Provides oxygen and carries away carbon dioxide</a:t>
            </a:r>
          </a:p>
        </p:txBody>
      </p:sp>
      <p:pic>
        <p:nvPicPr>
          <p:cNvPr id="16386" name="Picture 2" descr="C:\Users\WillRiddle\Desktop\Vein_art_n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11" y="1752600"/>
            <a:ext cx="3199152" cy="31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Types</a:t>
            </a:r>
            <a:endParaRPr lang="en-US" dirty="0"/>
          </a:p>
        </p:txBody>
      </p:sp>
      <p:pic>
        <p:nvPicPr>
          <p:cNvPr id="1026" name="Picture 2" descr="C:\Users\WillRiddle\Desktop\respiration 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84098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 Systems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0480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Digestive System</a:t>
            </a:r>
          </a:p>
          <a:p>
            <a:pPr lvl="1"/>
            <a:r>
              <a:rPr lang="en-US" dirty="0" smtClean="0"/>
              <a:t>Forms from a digestive tube from mouth to end</a:t>
            </a:r>
          </a:p>
          <a:p>
            <a:pPr lvl="1"/>
            <a:r>
              <a:rPr lang="en-US" dirty="0" smtClean="0"/>
              <a:t>Contains enzymes to break down food, and intestines to absorb nutrients from it</a:t>
            </a:r>
          </a:p>
          <a:p>
            <a:pPr lvl="1"/>
            <a:r>
              <a:rPr lang="en-US" dirty="0" smtClean="0"/>
              <a:t>Many parts which help: liver, pancreas, gallbladder…</a:t>
            </a:r>
          </a:p>
        </p:txBody>
      </p:sp>
      <p:pic>
        <p:nvPicPr>
          <p:cNvPr id="17410" name="Picture 2" descr="C:\Users\WillRiddle\Desktop\cowdiges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372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 Systems,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Excretory System</a:t>
            </a:r>
          </a:p>
          <a:p>
            <a:pPr lvl="1"/>
            <a:r>
              <a:rPr lang="en-US" dirty="0"/>
              <a:t>Kidneys, bladder to filter out wastes from blood and get rid of </a:t>
            </a:r>
            <a:r>
              <a:rPr lang="en-US" dirty="0" smtClean="0"/>
              <a:t>it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b="1" dirty="0"/>
              <a:t>Reproductive System</a:t>
            </a:r>
          </a:p>
          <a:p>
            <a:pPr lvl="1"/>
            <a:r>
              <a:rPr lang="en-US" dirty="0"/>
              <a:t>Contain organs for maturation, development/birth of offspring</a:t>
            </a:r>
          </a:p>
          <a:p>
            <a:pPr lvl="1"/>
            <a:r>
              <a:rPr lang="en-US" dirty="0"/>
              <a:t>Extremely diverse throughout the animal </a:t>
            </a:r>
            <a:r>
              <a:rPr lang="en-US" dirty="0" smtClean="0"/>
              <a:t>kingdom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b="1" dirty="0"/>
              <a:t>Endocrine System</a:t>
            </a:r>
          </a:p>
          <a:p>
            <a:pPr lvl="1"/>
            <a:r>
              <a:rPr lang="en-US" dirty="0"/>
              <a:t>Manufactures and regulates special chemicals (</a:t>
            </a:r>
            <a:r>
              <a:rPr lang="en-US" b="1" u="sng" dirty="0"/>
              <a:t>hormones</a:t>
            </a:r>
            <a:r>
              <a:rPr lang="en-US" dirty="0"/>
              <a:t>) for all kinds of processes: growth, maturation, appetite, attention, emotions, calming, fight/flight…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946</TotalTime>
  <Words>623</Words>
  <Application>Microsoft Office PowerPoint</Application>
  <PresentationFormat>On-screen Show (4:3)</PresentationFormat>
  <Paragraphs>110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Vertebrates!</vt:lpstr>
      <vt:lpstr>PowerPoint Presentation</vt:lpstr>
      <vt:lpstr>What is a vertebrate?</vt:lpstr>
      <vt:lpstr>Warm v Cold Blooded</vt:lpstr>
      <vt:lpstr>Vertebrate Systems</vt:lpstr>
      <vt:lpstr>Vertebrate Systems</vt:lpstr>
      <vt:lpstr>Respiration Types</vt:lpstr>
      <vt:lpstr>Vertebrate Systems (cont.)</vt:lpstr>
      <vt:lpstr>Vertebrate Systems, cont.</vt:lpstr>
      <vt:lpstr>Go Fish!</vt:lpstr>
      <vt:lpstr>Characteristics of Fish</vt:lpstr>
      <vt:lpstr>Post-Spawning</vt:lpstr>
      <vt:lpstr>Spawning Behavior</vt:lpstr>
      <vt:lpstr>Fish Respiration</vt:lpstr>
      <vt:lpstr>Kinds of Fish</vt:lpstr>
      <vt:lpstr>PowerPoint Presentation</vt:lpstr>
      <vt:lpstr>Amphibians</vt:lpstr>
      <vt:lpstr>Amphibians</vt:lpstr>
      <vt:lpstr>Predation</vt:lpstr>
      <vt:lpstr>Metamorphosis: tadpoles</vt:lpstr>
      <vt:lpstr>Skin: Breathing/Molting</vt:lpstr>
      <vt:lpstr>Reptiles</vt:lpstr>
      <vt:lpstr>Reptiles</vt:lpstr>
      <vt:lpstr>PowerPoint Presentation</vt:lpstr>
      <vt:lpstr>Molting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Jaime Riddle</cp:lastModifiedBy>
  <cp:revision>53</cp:revision>
  <dcterms:created xsi:type="dcterms:W3CDTF">2017-12-30T21:40:41Z</dcterms:created>
  <dcterms:modified xsi:type="dcterms:W3CDTF">2018-01-27T02:56:37Z</dcterms:modified>
</cp:coreProperties>
</file>