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87" r:id="rId7"/>
    <p:sldId id="283" r:id="rId8"/>
    <p:sldId id="284" r:id="rId9"/>
    <p:sldId id="288" r:id="rId10"/>
    <p:sldId id="285" r:id="rId11"/>
    <p:sldId id="269" r:id="rId12"/>
    <p:sldId id="286" r:id="rId13"/>
    <p:sldId id="290" r:id="rId14"/>
    <p:sldId id="270" r:id="rId15"/>
    <p:sldId id="291" r:id="rId16"/>
    <p:sldId id="301" r:id="rId17"/>
    <p:sldId id="271" r:id="rId18"/>
    <p:sldId id="272" r:id="rId19"/>
    <p:sldId id="292" r:id="rId20"/>
    <p:sldId id="293" r:id="rId21"/>
    <p:sldId id="273" r:id="rId22"/>
    <p:sldId id="289" r:id="rId23"/>
    <p:sldId id="260" r:id="rId24"/>
    <p:sldId id="278" r:id="rId25"/>
    <p:sldId id="275" r:id="rId26"/>
    <p:sldId id="294" r:id="rId27"/>
    <p:sldId id="295" r:id="rId28"/>
    <p:sldId id="302" r:id="rId29"/>
    <p:sldId id="274" r:id="rId30"/>
    <p:sldId id="296" r:id="rId31"/>
    <p:sldId id="297" r:id="rId32"/>
    <p:sldId id="261" r:id="rId33"/>
    <p:sldId id="258" r:id="rId34"/>
    <p:sldId id="298" r:id="rId35"/>
    <p:sldId id="276" r:id="rId36"/>
    <p:sldId id="259" r:id="rId37"/>
    <p:sldId id="279" r:id="rId38"/>
    <p:sldId id="299" r:id="rId39"/>
    <p:sldId id="280" r:id="rId40"/>
    <p:sldId id="281" r:id="rId41"/>
    <p:sldId id="282" r:id="rId42"/>
    <p:sldId id="300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3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1CBAD39-A6E8-4985-98B1-3246F034CDC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B972A11-71BE-4944-9113-B96D31F3488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Control through electricity</a:t>
            </a:r>
          </a:p>
          <a:p>
            <a:r>
              <a:rPr lang="en-US" dirty="0" smtClean="0"/>
              <a:t>(And chemistry)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Nervous System: </a:t>
            </a:r>
            <a:br>
              <a:rPr lang="en-US" dirty="0" smtClean="0"/>
            </a:br>
            <a:r>
              <a:rPr lang="en-US" dirty="0" smtClean="0"/>
              <a:t>control through electricity</a:t>
            </a:r>
            <a:endParaRPr lang="en-US" dirty="0"/>
          </a:p>
        </p:txBody>
      </p:sp>
      <p:pic>
        <p:nvPicPr>
          <p:cNvPr id="5" name="Picture 2" descr="C:\Users\WillRiddle\Desktop\ne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553200" cy="490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67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/>
          <a:lstStyle/>
          <a:p>
            <a:r>
              <a:rPr lang="en-US" dirty="0" smtClean="0"/>
              <a:t>Hypoxia—brain damage, often from an accident</a:t>
            </a:r>
          </a:p>
          <a:p>
            <a:r>
              <a:rPr lang="en-US" dirty="0" smtClean="0"/>
              <a:t>Seizure Disorders (Epilepsy)</a:t>
            </a:r>
          </a:p>
          <a:p>
            <a:r>
              <a:rPr lang="en-US" dirty="0" smtClean="0"/>
              <a:t>Stroke/</a:t>
            </a:r>
            <a:r>
              <a:rPr lang="en-US" i="1" dirty="0" smtClean="0"/>
              <a:t>Aphasia</a:t>
            </a:r>
            <a:r>
              <a:rPr lang="en-US" dirty="0" smtClean="0"/>
              <a:t>—blood clots, blocking oxygen (motor, speech, memory defects)</a:t>
            </a:r>
          </a:p>
          <a:p>
            <a:r>
              <a:rPr lang="en-US" i="1" dirty="0" smtClean="0"/>
              <a:t>Dementia</a:t>
            </a:r>
            <a:r>
              <a:rPr lang="en-US" dirty="0" smtClean="0"/>
              <a:t> (</a:t>
            </a:r>
            <a:r>
              <a:rPr lang="en-US" dirty="0" err="1" smtClean="0"/>
              <a:t>Alzheimers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Cerebral Palsy</a:t>
            </a:r>
          </a:p>
          <a:p>
            <a:r>
              <a:rPr lang="en-US" i="1" dirty="0" smtClean="0"/>
              <a:t>Motor-Degenerative</a:t>
            </a:r>
            <a:r>
              <a:rPr lang="en-US" dirty="0" smtClean="0"/>
              <a:t> (ALS, MS, </a:t>
            </a:r>
            <a:r>
              <a:rPr lang="en-US" dirty="0" err="1" smtClean="0"/>
              <a:t>Parkinsons</a:t>
            </a:r>
            <a:r>
              <a:rPr lang="en-US" dirty="0" smtClean="0"/>
              <a:t>, </a:t>
            </a:r>
            <a:r>
              <a:rPr lang="en-US" dirty="0" err="1" smtClean="0"/>
              <a:t>Huntingtons</a:t>
            </a:r>
            <a:r>
              <a:rPr lang="en-US" dirty="0" smtClean="0"/>
              <a:t>…)</a:t>
            </a:r>
          </a:p>
          <a:p>
            <a:r>
              <a:rPr lang="en-US" dirty="0" smtClean="0"/>
              <a:t>Some </a:t>
            </a:r>
            <a:r>
              <a:rPr lang="en-US" dirty="0" smtClean="0"/>
              <a:t>forms of blindness, deafness</a:t>
            </a:r>
          </a:p>
        </p:txBody>
      </p:sp>
    </p:spTree>
    <p:extLst>
      <p:ext uri="{BB962C8B-B14F-4D97-AF65-F5344CB8AC3E}">
        <p14:creationId xmlns:p14="http://schemas.microsoft.com/office/powerpoint/2010/main" val="42124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508248" cy="50261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Nerves throughout the body</a:t>
            </a:r>
          </a:p>
          <a:p>
            <a:r>
              <a:rPr lang="en-US" dirty="0" smtClean="0"/>
              <a:t>Nerves connect to everything!  </a:t>
            </a:r>
          </a:p>
          <a:p>
            <a:pPr lvl="1"/>
            <a:r>
              <a:rPr lang="en-US" dirty="0" smtClean="0"/>
              <a:t>Heart, stomach</a:t>
            </a:r>
          </a:p>
          <a:p>
            <a:pPr lvl="1"/>
            <a:r>
              <a:rPr lang="en-US" dirty="0" smtClean="0"/>
              <a:t>Hair follicles</a:t>
            </a:r>
          </a:p>
          <a:p>
            <a:pPr lvl="1"/>
            <a:endParaRPr lang="en-US" dirty="0"/>
          </a:p>
          <a:p>
            <a:r>
              <a:rPr lang="en-US" dirty="0" smtClean="0"/>
              <a:t>Nerves are made of </a:t>
            </a:r>
            <a:r>
              <a:rPr lang="en-US" b="1" dirty="0" smtClean="0"/>
              <a:t>neurons.</a:t>
            </a:r>
          </a:p>
          <a:p>
            <a:r>
              <a:rPr lang="en-US" dirty="0" smtClean="0"/>
              <a:t>PNS </a:t>
            </a:r>
            <a:r>
              <a:rPr lang="en-US" dirty="0" smtClean="0"/>
              <a:t>has both Sensory Neurons and Motor Neurons</a:t>
            </a:r>
          </a:p>
          <a:p>
            <a:pPr lvl="1"/>
            <a:endParaRPr lang="en-US" dirty="0" smtClean="0"/>
          </a:p>
        </p:txBody>
      </p:sp>
      <p:pic>
        <p:nvPicPr>
          <p:cNvPr id="6146" name="Picture 2" descr="C:\Users\Jaime Riddle\Desktop\P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1687902"/>
            <a:ext cx="5093898" cy="458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74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A lot of </a:t>
            </a:r>
            <a:r>
              <a:rPr lang="en-US" dirty="0" smtClean="0"/>
              <a:t>nerves connect </a:t>
            </a:r>
            <a:r>
              <a:rPr lang="en-US" dirty="0"/>
              <a:t>to </a:t>
            </a:r>
            <a:r>
              <a:rPr lang="en-US" b="1" dirty="0"/>
              <a:t>sensory organs </a:t>
            </a:r>
            <a:r>
              <a:rPr lang="en-US" dirty="0"/>
              <a:t>(eyes, ears, </a:t>
            </a:r>
            <a:r>
              <a:rPr lang="en-US" dirty="0" smtClean="0"/>
              <a:t>tongue, </a:t>
            </a:r>
            <a:r>
              <a:rPr lang="en-US" dirty="0" smtClean="0"/>
              <a:t>nose, </a:t>
            </a:r>
            <a:r>
              <a:rPr lang="en-US" dirty="0" smtClean="0"/>
              <a:t>fingers</a:t>
            </a:r>
            <a:r>
              <a:rPr lang="en-US" dirty="0"/>
              <a:t>…) </a:t>
            </a:r>
          </a:p>
          <a:p>
            <a:r>
              <a:rPr lang="en-US" dirty="0"/>
              <a:t>A lot of </a:t>
            </a:r>
            <a:r>
              <a:rPr lang="en-US" b="1" dirty="0"/>
              <a:t>sensory receptors—</a:t>
            </a:r>
            <a:r>
              <a:rPr lang="en-US" dirty="0"/>
              <a:t>special</a:t>
            </a:r>
            <a:r>
              <a:rPr lang="en-US" b="1" dirty="0"/>
              <a:t> </a:t>
            </a:r>
            <a:r>
              <a:rPr lang="en-US" dirty="0"/>
              <a:t>cells in those organs which are activated and then send signal back to the brain for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8151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aime Riddle\Desktop\tousif-role-of-receptors-10-7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961408" cy="672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74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Nerve cells are called </a:t>
            </a:r>
            <a:r>
              <a:rPr lang="en-US" b="1" dirty="0" smtClean="0"/>
              <a:t>neurons</a:t>
            </a:r>
          </a:p>
          <a:p>
            <a:r>
              <a:rPr lang="en-US" dirty="0" smtClean="0"/>
              <a:t>Neurons work through </a:t>
            </a:r>
            <a:r>
              <a:rPr lang="en-US" u="sng" dirty="0" smtClean="0"/>
              <a:t>electrical</a:t>
            </a:r>
            <a:r>
              <a:rPr lang="en-US" dirty="0" smtClean="0"/>
              <a:t> impulses, and connect like an electric circuit</a:t>
            </a:r>
          </a:p>
          <a:p>
            <a:endParaRPr lang="en-US" dirty="0"/>
          </a:p>
        </p:txBody>
      </p:sp>
      <p:pic>
        <p:nvPicPr>
          <p:cNvPr id="10243" name="Picture 3" descr="C:\Users\Jaime Riddle\Desktop\motornueronre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971800"/>
            <a:ext cx="5181599" cy="344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65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Jaime Riddle\Desktop\motor neuron diagra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" y="1610577"/>
            <a:ext cx="8504238" cy="44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3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Gaps</a:t>
            </a:r>
            <a:endParaRPr lang="en-US" dirty="0"/>
          </a:p>
        </p:txBody>
      </p:sp>
      <p:pic>
        <p:nvPicPr>
          <p:cNvPr id="4" name="Picture 2" descr="C:\Users\Jaime Riddle\Desktop\synaps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15200" cy="41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89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Neurons (nerve cells) have </a:t>
            </a:r>
            <a:r>
              <a:rPr lang="en-US" u="sng" dirty="0" smtClean="0"/>
              <a:t>gaps</a:t>
            </a:r>
            <a:r>
              <a:rPr lang="en-US" dirty="0" smtClean="0"/>
              <a:t> in between them that are bridged by </a:t>
            </a:r>
            <a:r>
              <a:rPr lang="en-US" u="sng" dirty="0" smtClean="0"/>
              <a:t>chemicals</a:t>
            </a:r>
            <a:r>
              <a:rPr lang="en-US" dirty="0" smtClean="0"/>
              <a:t> in little </a:t>
            </a:r>
            <a:r>
              <a:rPr lang="en-US" u="sng" dirty="0" smtClean="0"/>
              <a:t>packets</a:t>
            </a:r>
          </a:p>
          <a:p>
            <a:pPr lvl="1"/>
            <a:r>
              <a:rPr lang="en-US" dirty="0" smtClean="0"/>
              <a:t>Synaptic gaps</a:t>
            </a:r>
          </a:p>
          <a:p>
            <a:pPr lvl="1"/>
            <a:r>
              <a:rPr lang="en-US" dirty="0" smtClean="0"/>
              <a:t>Neurotransmitters</a:t>
            </a:r>
          </a:p>
          <a:p>
            <a:pPr lvl="1"/>
            <a:r>
              <a:rPr lang="en-US" dirty="0" smtClean="0"/>
              <a:t>Vesicles</a:t>
            </a:r>
          </a:p>
          <a:p>
            <a:r>
              <a:rPr lang="en-US" dirty="0" smtClean="0"/>
              <a:t>Electricity changes to chemicals, and those chemicals change back into electricity</a:t>
            </a:r>
          </a:p>
          <a:p>
            <a:pPr lvl="1"/>
            <a:r>
              <a:rPr lang="en-US" dirty="0" smtClean="0"/>
              <a:t>Dendrites</a:t>
            </a:r>
            <a:endParaRPr lang="en-US" dirty="0"/>
          </a:p>
          <a:p>
            <a:pPr lvl="1"/>
            <a:r>
              <a:rPr lang="en-US" dirty="0" smtClean="0"/>
              <a:t>Axons</a:t>
            </a:r>
          </a:p>
          <a:p>
            <a:pPr lvl="1"/>
            <a:r>
              <a:rPr lang="en-US" dirty="0" smtClean="0"/>
              <a:t>Cell body</a:t>
            </a:r>
          </a:p>
        </p:txBody>
      </p:sp>
    </p:spTree>
    <p:extLst>
      <p:ext uri="{BB962C8B-B14F-4D97-AF65-F5344CB8AC3E}">
        <p14:creationId xmlns:p14="http://schemas.microsoft.com/office/powerpoint/2010/main" val="335645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brain is the “battery” controlling this circuitry, some of it voluntary and some </a:t>
            </a:r>
            <a:r>
              <a:rPr lang="en-US" dirty="0" smtClean="0"/>
              <a:t>involuntary.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Neurons attached to muscles or glands are called </a:t>
            </a:r>
            <a:r>
              <a:rPr lang="en-US" b="1" dirty="0" smtClean="0"/>
              <a:t>motor neurons</a:t>
            </a:r>
          </a:p>
          <a:p>
            <a:pPr lvl="1"/>
            <a:r>
              <a:rPr lang="en-US" dirty="0" smtClean="0"/>
              <a:t>They cause the muscle to move by electrical signal</a:t>
            </a:r>
          </a:p>
          <a:p>
            <a:pPr lvl="1"/>
            <a:r>
              <a:rPr lang="en-US" dirty="0" smtClean="0"/>
              <a:t>Nerve impulses travel down nerves to fingers, legs, stomach,  etc.</a:t>
            </a:r>
          </a:p>
        </p:txBody>
      </p:sp>
    </p:spTree>
    <p:extLst>
      <p:ext uri="{BB962C8B-B14F-4D97-AF65-F5344CB8AC3E}">
        <p14:creationId xmlns:p14="http://schemas.microsoft.com/office/powerpoint/2010/main" val="103862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 descr="C:\Users\Jaime Riddle\Desktop\motor neuron pathwa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" y="571500"/>
            <a:ext cx="4936998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Jaime Riddle\Desktop\motorneur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01" y="571500"/>
            <a:ext cx="4622599" cy="38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24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799" y="533400"/>
            <a:ext cx="2855913" cy="1524000"/>
          </a:xfrm>
        </p:spPr>
        <p:txBody>
          <a:bodyPr/>
          <a:lstStyle/>
          <a:p>
            <a:r>
              <a:rPr lang="en-US" dirty="0" smtClean="0"/>
              <a:t>Nerves and Brain</a:t>
            </a:r>
            <a:endParaRPr lang="en-US" dirty="0"/>
          </a:p>
        </p:txBody>
      </p:sp>
      <p:pic>
        <p:nvPicPr>
          <p:cNvPr id="5" name="Picture 2" descr="C:\Users\WillRiddle\Desktop\jo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1111"/>
            <a:ext cx="457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aime Riddle\Desktop\neuron to le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382000" cy="5736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90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8754" y="1447800"/>
            <a:ext cx="9115245" cy="3048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Neurons </a:t>
            </a:r>
            <a:r>
              <a:rPr lang="en-US" dirty="0" smtClean="0"/>
              <a:t>attaching the brain </a:t>
            </a:r>
            <a:r>
              <a:rPr lang="en-US" dirty="0"/>
              <a:t>to sensory organs are </a:t>
            </a:r>
            <a:r>
              <a:rPr lang="en-US" b="1" dirty="0" smtClean="0"/>
              <a:t>sensory neurons</a:t>
            </a:r>
            <a:endParaRPr lang="en-US" b="1" dirty="0"/>
          </a:p>
          <a:p>
            <a:pPr lvl="1"/>
            <a:r>
              <a:rPr lang="en-US" dirty="0" smtClean="0"/>
              <a:t>Specificity: They </a:t>
            </a:r>
            <a:r>
              <a:rPr lang="en-US" dirty="0"/>
              <a:t>receive signals for (are sensitive to) only one kind of </a:t>
            </a:r>
            <a:r>
              <a:rPr lang="en-US" u="sng" dirty="0"/>
              <a:t>stimulus</a:t>
            </a:r>
            <a:r>
              <a:rPr lang="en-US" dirty="0"/>
              <a:t> (pain, cold, light, sound, taste, etc.)</a:t>
            </a:r>
          </a:p>
          <a:p>
            <a:pPr lvl="1"/>
            <a:r>
              <a:rPr lang="en-US" dirty="0"/>
              <a:t>They only “fire” when the right stimulus is triggered, and “rest” when the stimulus is </a:t>
            </a:r>
            <a:r>
              <a:rPr lang="en-US" dirty="0" smtClean="0"/>
              <a:t>not</a:t>
            </a:r>
          </a:p>
          <a:p>
            <a:pPr lvl="1"/>
            <a:r>
              <a:rPr lang="en-US" dirty="0" smtClean="0"/>
              <a:t>These connect to the brain for quick interpretation and moderation (i.e. “Get off my hair!”)</a:t>
            </a:r>
            <a:endParaRPr lang="en-US" dirty="0"/>
          </a:p>
          <a:p>
            <a:endParaRPr lang="en-US" dirty="0"/>
          </a:p>
        </p:txBody>
      </p:sp>
      <p:pic>
        <p:nvPicPr>
          <p:cNvPr id="13314" name="Picture 2" descr="C:\Users\Jaime Riddle\Desktop\Qutxrd2DqUAzi2mszAzvtKR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91000"/>
            <a:ext cx="43910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7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Sensory Receptors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aime Riddle\Desktop\sensory_organs_in_sk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43" y="1066800"/>
            <a:ext cx="7086601" cy="562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Eye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9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Cornea</a:t>
            </a:r>
          </a:p>
          <a:p>
            <a:r>
              <a:rPr lang="en-US" dirty="0" smtClean="0"/>
              <a:t>Lens</a:t>
            </a:r>
          </a:p>
          <a:p>
            <a:r>
              <a:rPr lang="en-US" dirty="0" smtClean="0"/>
              <a:t>Iris</a:t>
            </a:r>
          </a:p>
          <a:p>
            <a:r>
              <a:rPr lang="en-US" dirty="0" smtClean="0"/>
              <a:t>Pupil</a:t>
            </a:r>
          </a:p>
          <a:p>
            <a:r>
              <a:rPr lang="en-US" dirty="0" smtClean="0"/>
              <a:t>Retina</a:t>
            </a:r>
          </a:p>
          <a:p>
            <a:r>
              <a:rPr lang="en-US" dirty="0" smtClean="0"/>
              <a:t>Rod and Cones (cells in retina)</a:t>
            </a:r>
          </a:p>
          <a:p>
            <a:r>
              <a:rPr lang="en-US" dirty="0" smtClean="0"/>
              <a:t>Optic nerve</a:t>
            </a:r>
          </a:p>
          <a:p>
            <a:r>
              <a:rPr lang="en-US" dirty="0" smtClean="0"/>
              <a:t>Lacrimal glands</a:t>
            </a:r>
          </a:p>
          <a:p>
            <a:endParaRPr lang="en-US" dirty="0" smtClean="0"/>
          </a:p>
          <a:p>
            <a:r>
              <a:rPr lang="en-US" b="1" i="1" dirty="0"/>
              <a:t>Lots</a:t>
            </a:r>
            <a:r>
              <a:rPr lang="en-US" dirty="0"/>
              <a:t> of </a:t>
            </a:r>
            <a:r>
              <a:rPr lang="en-US" dirty="0" smtClean="0"/>
              <a:t> </a:t>
            </a:r>
            <a:r>
              <a:rPr lang="en-US" u="sng" dirty="0" smtClean="0"/>
              <a:t>muscles </a:t>
            </a:r>
            <a:r>
              <a:rPr lang="en-US" dirty="0"/>
              <a:t>around eye parts: iris</a:t>
            </a:r>
            <a:r>
              <a:rPr lang="en-US" dirty="0" smtClean="0"/>
              <a:t>, lens, </a:t>
            </a:r>
            <a:r>
              <a:rPr lang="en-US" dirty="0"/>
              <a:t>pupil, </a:t>
            </a:r>
            <a:r>
              <a:rPr lang="en-US" dirty="0" smtClean="0"/>
              <a:t>lids…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05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Eye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 descr="C:\Users\Jaime Riddle\Desktop\eyefro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66800"/>
            <a:ext cx="6629400" cy="542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9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aime Riddle\Desktop\Eye-Anatomy-How-Does-Your-Eye-Wo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" y="224646"/>
            <a:ext cx="9096376" cy="661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45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aime Riddle\Desktop\567517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755"/>
            <a:ext cx="8991600" cy="66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Jaime Riddle\Desktop\rods-and-cones-in-retina-HRH4K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67389"/>
            <a:ext cx="6250507" cy="661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13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Eye problems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u="sng" dirty="0" smtClean="0"/>
              <a:t>Glaucoma</a:t>
            </a:r>
            <a:r>
              <a:rPr lang="en-US" dirty="0" smtClean="0"/>
              <a:t>: fluid that puts pressure on the retina</a:t>
            </a:r>
          </a:p>
          <a:p>
            <a:r>
              <a:rPr lang="en-US" u="sng" dirty="0" smtClean="0"/>
              <a:t>Cataracts</a:t>
            </a:r>
            <a:r>
              <a:rPr lang="en-US" dirty="0" smtClean="0"/>
              <a:t>: blurring of the lenses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u="sng" dirty="0" smtClean="0"/>
              <a:t>Myopia</a:t>
            </a:r>
            <a:r>
              <a:rPr lang="en-US" dirty="0" smtClean="0"/>
              <a:t> (near sightedness): image focuses in front of retina</a:t>
            </a:r>
          </a:p>
          <a:p>
            <a:r>
              <a:rPr lang="en-US" u="sng" dirty="0" smtClean="0"/>
              <a:t>Hyperopia</a:t>
            </a:r>
            <a:r>
              <a:rPr lang="en-US" dirty="0" smtClean="0"/>
              <a:t> (far sightedness): image focuses too far from retina</a:t>
            </a:r>
          </a:p>
          <a:p>
            <a:r>
              <a:rPr lang="en-US" u="sng" dirty="0" smtClean="0"/>
              <a:t>Astigmatism: </a:t>
            </a:r>
            <a:r>
              <a:rPr lang="en-US" dirty="0" smtClean="0"/>
              <a:t>wrong curvature of lens </a:t>
            </a:r>
          </a:p>
          <a:p>
            <a:r>
              <a:rPr lang="en-US" dirty="0" smtClean="0"/>
              <a:t>Color blindness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7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two systems which control the entire body are </a:t>
            </a:r>
            <a:r>
              <a:rPr lang="en-US" b="1" dirty="0" smtClean="0"/>
              <a:t>the nervous system </a:t>
            </a:r>
            <a:r>
              <a:rPr lang="en-US" dirty="0" smtClean="0"/>
              <a:t>and </a:t>
            </a:r>
            <a:r>
              <a:rPr lang="en-US" b="1" dirty="0" smtClean="0"/>
              <a:t>the endocrine system.</a:t>
            </a:r>
          </a:p>
          <a:p>
            <a:endParaRPr lang="en-US" b="1" dirty="0" smtClean="0"/>
          </a:p>
          <a:p>
            <a:r>
              <a:rPr lang="en-US" dirty="0" smtClean="0"/>
              <a:t>There is </a:t>
            </a:r>
            <a:r>
              <a:rPr lang="en-US" u="sng" dirty="0" smtClean="0"/>
              <a:t>active, voluntary </a:t>
            </a:r>
            <a:r>
              <a:rPr lang="en-US" dirty="0" smtClean="0"/>
              <a:t>control </a:t>
            </a:r>
          </a:p>
          <a:p>
            <a:r>
              <a:rPr lang="en-US" dirty="0" smtClean="0"/>
              <a:t>as well as </a:t>
            </a:r>
            <a:r>
              <a:rPr lang="en-US" u="sng" dirty="0" smtClean="0"/>
              <a:t>passive, involuntary </a:t>
            </a:r>
            <a:r>
              <a:rPr lang="en-US" dirty="0" smtClean="0"/>
              <a:t>control</a:t>
            </a:r>
          </a:p>
          <a:p>
            <a:endParaRPr lang="en-US" dirty="0"/>
          </a:p>
          <a:p>
            <a:r>
              <a:rPr lang="en-US" dirty="0" smtClean="0"/>
              <a:t>Your brain does both.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1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Near-Sightedness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 descr="C:\Users\Jaime Riddle\Desktop\myopia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00298"/>
            <a:ext cx="7924800" cy="524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741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:\Users\Jaime Riddle\Desktop\myop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51"/>
            <a:ext cx="6508750" cy="70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40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7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Outer Ear</a:t>
            </a:r>
          </a:p>
          <a:p>
            <a:pPr lvl="1"/>
            <a:r>
              <a:rPr lang="en-US" dirty="0" smtClean="0"/>
              <a:t>Channels sound waves into the ear canal</a:t>
            </a:r>
          </a:p>
          <a:p>
            <a:r>
              <a:rPr lang="en-US" dirty="0" smtClean="0"/>
              <a:t>Middle Ear</a:t>
            </a:r>
          </a:p>
          <a:p>
            <a:pPr lvl="1"/>
            <a:r>
              <a:rPr lang="en-US" dirty="0" smtClean="0"/>
              <a:t>Maintains pressure between ear and outside</a:t>
            </a:r>
          </a:p>
          <a:p>
            <a:r>
              <a:rPr lang="en-US" dirty="0" smtClean="0"/>
              <a:t>Inner Ear</a:t>
            </a:r>
          </a:p>
          <a:p>
            <a:pPr lvl="1"/>
            <a:r>
              <a:rPr lang="en-US" dirty="0" smtClean="0"/>
              <a:t>Processes sound for hearing and conduction to the brain</a:t>
            </a:r>
          </a:p>
          <a:p>
            <a:pPr lvl="1"/>
            <a:r>
              <a:rPr lang="en-US" dirty="0" smtClean="0"/>
              <a:t>Controls sense of balance (or dizziness)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2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C:\Users\Jaime Riddle\Desktop\Eardraw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01821"/>
            <a:ext cx="8656638" cy="635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27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“Ear drum”; tympanic membrane (vibrates in response to sound waves)</a:t>
            </a:r>
          </a:p>
          <a:p>
            <a:r>
              <a:rPr lang="en-US" dirty="0" smtClean="0"/>
              <a:t>Eustachian tubes (connect to throat)</a:t>
            </a:r>
          </a:p>
          <a:p>
            <a:r>
              <a:rPr lang="en-US" dirty="0" smtClean="0"/>
              <a:t>Cochlea (processes sound)</a:t>
            </a:r>
          </a:p>
          <a:p>
            <a:r>
              <a:rPr lang="en-US" dirty="0" smtClean="0"/>
              <a:t>Auditory nerve (sends sound signals to brain)</a:t>
            </a:r>
          </a:p>
          <a:p>
            <a:r>
              <a:rPr lang="en-US" dirty="0" smtClean="0"/>
              <a:t>Semicircular canals (controls balance)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4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Control through chemicals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Endocrine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4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/>
              <a:t>Hormones</a:t>
            </a:r>
            <a:r>
              <a:rPr lang="en-US" dirty="0" smtClean="0"/>
              <a:t> are chemicals that are interpreted by the body to mean something specific:</a:t>
            </a:r>
          </a:p>
          <a:p>
            <a:pPr lvl="1"/>
            <a:r>
              <a:rPr lang="en-US" dirty="0" smtClean="0"/>
              <a:t>Epinephrine: fight!</a:t>
            </a:r>
          </a:p>
          <a:p>
            <a:pPr lvl="1"/>
            <a:r>
              <a:rPr lang="en-US" dirty="0" smtClean="0"/>
              <a:t>Norepinephrine: flee!</a:t>
            </a:r>
          </a:p>
          <a:p>
            <a:pPr lvl="1"/>
            <a:r>
              <a:rPr lang="en-US" dirty="0" smtClean="0"/>
              <a:t>Cortisol: stress; curbs appetite, sleep, etc.</a:t>
            </a:r>
          </a:p>
          <a:p>
            <a:pPr lvl="1"/>
            <a:r>
              <a:rPr lang="en-US" dirty="0" smtClean="0"/>
              <a:t>Leptin: slow appetite</a:t>
            </a:r>
            <a:endParaRPr lang="en-US" dirty="0"/>
          </a:p>
        </p:txBody>
      </p:sp>
      <p:pic>
        <p:nvPicPr>
          <p:cNvPr id="20482" name="Picture 2" descr="C:\Users\Jaime Riddle\Desktop\fa95265f-93d7-4d8a-9534-b57f9369ede4-steroid vs. protein hormon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2128"/>
            <a:ext cx="8763000" cy="2636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Hormone 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Hormones are often produced inside </a:t>
            </a:r>
            <a:r>
              <a:rPr lang="en-US" u="sng" dirty="0"/>
              <a:t>glands</a:t>
            </a:r>
          </a:p>
          <a:p>
            <a:endParaRPr lang="en-US" dirty="0"/>
          </a:p>
        </p:txBody>
      </p:sp>
      <p:pic>
        <p:nvPicPr>
          <p:cNvPr id="21506" name="Picture 2" descr="C:\Users\Jaime Riddle\Desktop\endocrine-glands-02_preview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6705600" cy="44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000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*The Endocrine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Hypothalamus</a:t>
            </a:r>
          </a:p>
          <a:p>
            <a:r>
              <a:rPr lang="en-US" dirty="0" smtClean="0"/>
              <a:t>Thalamus</a:t>
            </a:r>
          </a:p>
          <a:p>
            <a:r>
              <a:rPr lang="en-US" dirty="0" smtClean="0"/>
              <a:t>Pineal </a:t>
            </a:r>
          </a:p>
          <a:p>
            <a:r>
              <a:rPr lang="en-US" dirty="0" smtClean="0"/>
              <a:t>Pituitary</a:t>
            </a:r>
          </a:p>
          <a:p>
            <a:r>
              <a:rPr lang="en-US" dirty="0" smtClean="0"/>
              <a:t>Adrenals</a:t>
            </a:r>
          </a:p>
          <a:p>
            <a:r>
              <a:rPr lang="en-US" dirty="0" smtClean="0"/>
              <a:t>Pancreas</a:t>
            </a:r>
          </a:p>
          <a:p>
            <a:r>
              <a:rPr lang="en-US" dirty="0" smtClean="0"/>
              <a:t>Thyroid</a:t>
            </a:r>
            <a:endParaRPr lang="en-US" dirty="0"/>
          </a:p>
        </p:txBody>
      </p:sp>
      <p:pic>
        <p:nvPicPr>
          <p:cNvPr id="22530" name="Picture 2" descr="C:\Users\Jaime Riddle\Desktop\glands in the bra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5227753" cy="3452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23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Nervous System has two parts:</a:t>
            </a:r>
          </a:p>
          <a:p>
            <a:pPr lvl="1"/>
            <a:r>
              <a:rPr lang="en-US" dirty="0" smtClean="0"/>
              <a:t>Central</a:t>
            </a:r>
          </a:p>
          <a:p>
            <a:pPr lvl="1"/>
            <a:r>
              <a:rPr lang="en-US" dirty="0" smtClean="0"/>
              <a:t>Peripheral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5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Endocrine Control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Endocrine System literally moderates dozens of important bodily functions:</a:t>
            </a:r>
          </a:p>
          <a:p>
            <a:r>
              <a:rPr lang="en-US" dirty="0" smtClean="0"/>
              <a:t>Metabolism</a:t>
            </a:r>
          </a:p>
          <a:p>
            <a:r>
              <a:rPr lang="en-US" dirty="0" smtClean="0"/>
              <a:t>Height</a:t>
            </a:r>
          </a:p>
          <a:p>
            <a:r>
              <a:rPr lang="en-US" dirty="0" smtClean="0"/>
              <a:t>Appetite</a:t>
            </a:r>
          </a:p>
          <a:p>
            <a:r>
              <a:rPr lang="en-US" dirty="0" smtClean="0"/>
              <a:t>Maturation</a:t>
            </a:r>
          </a:p>
          <a:p>
            <a:r>
              <a:rPr lang="en-US" dirty="0" smtClean="0"/>
              <a:t>Aging</a:t>
            </a:r>
          </a:p>
          <a:p>
            <a:r>
              <a:rPr lang="en-US" dirty="0" smtClean="0"/>
              <a:t>Hydration</a:t>
            </a:r>
          </a:p>
          <a:p>
            <a:r>
              <a:rPr lang="en-US" dirty="0" smtClean="0"/>
              <a:t>Energy level</a:t>
            </a:r>
          </a:p>
          <a:p>
            <a:r>
              <a:rPr lang="en-US" dirty="0" smtClean="0"/>
              <a:t>Body temperature</a:t>
            </a:r>
          </a:p>
          <a:p>
            <a:r>
              <a:rPr lang="en-US" dirty="0" smtClean="0"/>
              <a:t>Aggression</a:t>
            </a:r>
          </a:p>
          <a:p>
            <a:r>
              <a:rPr lang="en-US" dirty="0" smtClean="0"/>
              <a:t>Stress level</a:t>
            </a:r>
          </a:p>
        </p:txBody>
      </p:sp>
    </p:spTree>
    <p:extLst>
      <p:ext uri="{BB962C8B-B14F-4D97-AF65-F5344CB8AC3E}">
        <p14:creationId xmlns:p14="http://schemas.microsoft.com/office/powerpoint/2010/main" val="235994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*Negative Feedback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Hormones often self-regulate through </a:t>
            </a:r>
            <a:r>
              <a:rPr lang="en-US" b="1" dirty="0" smtClean="0"/>
              <a:t>negative feedback</a:t>
            </a:r>
          </a:p>
          <a:p>
            <a:r>
              <a:rPr lang="en-US" dirty="0" smtClean="0"/>
              <a:t>Hormones release in response to stimulus</a:t>
            </a:r>
          </a:p>
          <a:p>
            <a:r>
              <a:rPr lang="en-US" dirty="0" smtClean="0"/>
              <a:t>When too much hormone is sensed in the blood (because it hasn’t been used or metabolized for its intended purpose), it tells its production center to </a:t>
            </a:r>
            <a:r>
              <a:rPr lang="en-US" u="sng" dirty="0" smtClean="0"/>
              <a:t>slow down or stop</a:t>
            </a:r>
          </a:p>
          <a:p>
            <a:r>
              <a:rPr lang="en-US" dirty="0" smtClean="0"/>
              <a:t>There is sometimes a sense of intensity and rebound in the body (i.e. hunger, fear…)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3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Homeostasis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3554" name="Picture 2" descr="C:\Users\Jaime Riddle\Desktop\Homeostatic-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17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CNS consists of the </a:t>
            </a:r>
          </a:p>
          <a:p>
            <a:r>
              <a:rPr lang="en-US" dirty="0" smtClean="0"/>
              <a:t>Brain</a:t>
            </a:r>
          </a:p>
          <a:p>
            <a:r>
              <a:rPr lang="en-US" dirty="0" smtClean="0"/>
              <a:t>Spinal Cord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 descr="C:\Users\Jaime Riddle\Desktop\C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934" y="2074252"/>
            <a:ext cx="5591866" cy="364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2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/>
              <a:t>Cerebrospinal fluid </a:t>
            </a:r>
            <a:r>
              <a:rPr lang="en-US" dirty="0"/>
              <a:t>fills the </a:t>
            </a:r>
            <a:r>
              <a:rPr lang="en-US" dirty="0" smtClean="0"/>
              <a:t>brain cavity </a:t>
            </a:r>
            <a:r>
              <a:rPr lang="en-US" dirty="0"/>
              <a:t>and spinal column</a:t>
            </a:r>
          </a:p>
          <a:p>
            <a:r>
              <a:rPr lang="en-US" dirty="0" smtClean="0"/>
              <a:t>The blood-brain </a:t>
            </a:r>
            <a:r>
              <a:rPr lang="en-US" dirty="0"/>
              <a:t>barrier keeps most harmful chemicals out</a:t>
            </a:r>
          </a:p>
          <a:p>
            <a:r>
              <a:rPr lang="en-US" b="1" dirty="0"/>
              <a:t>Corpus </a:t>
            </a:r>
            <a:r>
              <a:rPr lang="en-US" b="1" dirty="0" err="1"/>
              <a:t>Collosum</a:t>
            </a:r>
            <a:r>
              <a:rPr lang="en-US" b="1" dirty="0"/>
              <a:t> </a:t>
            </a:r>
            <a:r>
              <a:rPr lang="en-US" dirty="0"/>
              <a:t>is in the middle, connects right and left hemispheres</a:t>
            </a:r>
          </a:p>
          <a:p>
            <a:endParaRPr lang="en-US" dirty="0"/>
          </a:p>
        </p:txBody>
      </p:sp>
      <p:pic>
        <p:nvPicPr>
          <p:cNvPr id="2050" name="Picture 2" descr="C:\Users\Jaime Riddle\Desktop\corp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733800"/>
            <a:ext cx="3427412" cy="289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5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Parts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3127248" cy="45720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Cerebrum</a:t>
            </a:r>
          </a:p>
          <a:p>
            <a:pPr lvl="1"/>
            <a:r>
              <a:rPr lang="en-US" dirty="0" smtClean="0"/>
              <a:t>All conscious activities</a:t>
            </a:r>
          </a:p>
          <a:p>
            <a:r>
              <a:rPr lang="en-US" dirty="0" smtClean="0"/>
              <a:t>Cerebellum</a:t>
            </a:r>
          </a:p>
          <a:p>
            <a:pPr lvl="1"/>
            <a:r>
              <a:rPr lang="en-US" dirty="0" smtClean="0"/>
              <a:t>All subconscious activities including balance and involuntary muscles</a:t>
            </a:r>
          </a:p>
          <a:p>
            <a:r>
              <a:rPr lang="en-US" dirty="0" smtClean="0"/>
              <a:t>Brain Stem</a:t>
            </a:r>
          </a:p>
          <a:p>
            <a:pPr lvl="1"/>
            <a:r>
              <a:rPr lang="en-US" dirty="0" smtClean="0"/>
              <a:t>Breathing, heartrate, involuntary functions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C:\Users\Jaime Riddle\Desktop\CNS and nerv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597" y="1981200"/>
            <a:ext cx="5287177" cy="351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9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Lobes of the Brain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1" y="1527048"/>
            <a:ext cx="3250893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Frontal 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 smtClean="0"/>
              <a:t>thinking</a:t>
            </a:r>
            <a:r>
              <a:rPr lang="en-US" dirty="0" smtClean="0"/>
              <a:t>, speech, voluntary movements</a:t>
            </a:r>
          </a:p>
          <a:p>
            <a:r>
              <a:rPr lang="en-US" dirty="0" smtClean="0"/>
              <a:t>Parietal</a:t>
            </a:r>
          </a:p>
          <a:p>
            <a:pPr lvl="1"/>
            <a:r>
              <a:rPr lang="en-US" dirty="0" smtClean="0"/>
              <a:t>All </a:t>
            </a:r>
            <a:r>
              <a:rPr lang="en-US" b="1" dirty="0" smtClean="0"/>
              <a:t>sensations</a:t>
            </a:r>
            <a:r>
              <a:rPr lang="en-US" dirty="0" smtClean="0"/>
              <a:t>: touch, pain, pressure, temperature</a:t>
            </a:r>
          </a:p>
          <a:p>
            <a:r>
              <a:rPr lang="en-US" dirty="0" smtClean="0"/>
              <a:t>Temporal</a:t>
            </a:r>
          </a:p>
          <a:p>
            <a:pPr lvl="1"/>
            <a:r>
              <a:rPr lang="en-US" dirty="0" smtClean="0"/>
              <a:t>Hearing, smelling, </a:t>
            </a:r>
            <a:r>
              <a:rPr lang="en-US" b="1" dirty="0" smtClean="0"/>
              <a:t>memory</a:t>
            </a:r>
            <a:r>
              <a:rPr lang="en-US" dirty="0" smtClean="0"/>
              <a:t> of sights/sounds/smells</a:t>
            </a:r>
          </a:p>
          <a:p>
            <a:r>
              <a:rPr lang="en-US" dirty="0" smtClean="0"/>
              <a:t>Occipital</a:t>
            </a:r>
          </a:p>
          <a:p>
            <a:pPr lvl="1"/>
            <a:r>
              <a:rPr lang="en-US" b="1" dirty="0" smtClean="0"/>
              <a:t>Vision</a:t>
            </a:r>
            <a:r>
              <a:rPr lang="en-US" dirty="0" smtClean="0"/>
              <a:t>, </a:t>
            </a:r>
            <a:r>
              <a:rPr lang="en-US" b="1" dirty="0" smtClean="0"/>
              <a:t>visual memory </a:t>
            </a:r>
            <a:r>
              <a:rPr lang="en-US" dirty="0" smtClean="0"/>
              <a:t>of objects and symbols (reading)</a:t>
            </a:r>
            <a:endParaRPr lang="en-US" dirty="0"/>
          </a:p>
        </p:txBody>
      </p:sp>
      <p:pic>
        <p:nvPicPr>
          <p:cNvPr id="4098" name="Picture 2" descr="C:\Users\Jaime Riddle\Desktop\lo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07" y="990600"/>
            <a:ext cx="5486400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Jaime Riddle\Desktop\lobes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07" y="4055134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3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aime Riddle\Desktop\entirebrain f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8" y="228599"/>
            <a:ext cx="8482821" cy="655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44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1912</TotalTime>
  <Words>823</Words>
  <Application>Microsoft Office PowerPoint</Application>
  <PresentationFormat>On-screen Show (4:3)</PresentationFormat>
  <Paragraphs>157</Paragraphs>
  <Slides>42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Civic</vt:lpstr>
      <vt:lpstr>The Nervous System:  control through electricity</vt:lpstr>
      <vt:lpstr>Nerves and Brain</vt:lpstr>
      <vt:lpstr>Control</vt:lpstr>
      <vt:lpstr>Nervous System</vt:lpstr>
      <vt:lpstr>Central Nervous System</vt:lpstr>
      <vt:lpstr>PowerPoint Presentation</vt:lpstr>
      <vt:lpstr>Important Parts of the Brain</vt:lpstr>
      <vt:lpstr>Lobes of the Brain</vt:lpstr>
      <vt:lpstr>PowerPoint Presentation</vt:lpstr>
      <vt:lpstr>Brain Disorders</vt:lpstr>
      <vt:lpstr>Peripheral Nervous System</vt:lpstr>
      <vt:lpstr>Nerves</vt:lpstr>
      <vt:lpstr>PowerPoint Presentation</vt:lpstr>
      <vt:lpstr>Neurons</vt:lpstr>
      <vt:lpstr>PowerPoint Presentation</vt:lpstr>
      <vt:lpstr>At the Gaps</vt:lpstr>
      <vt:lpstr>Neurons</vt:lpstr>
      <vt:lpstr>Nerves</vt:lpstr>
      <vt:lpstr>PowerPoint Presentation</vt:lpstr>
      <vt:lpstr>PowerPoint Presentation</vt:lpstr>
      <vt:lpstr>Nerves</vt:lpstr>
      <vt:lpstr>Types of Sensory Receptors</vt:lpstr>
      <vt:lpstr>The Eye</vt:lpstr>
      <vt:lpstr>Important Parts</vt:lpstr>
      <vt:lpstr>Parts of the Eye</vt:lpstr>
      <vt:lpstr>PowerPoint Presentation</vt:lpstr>
      <vt:lpstr>PowerPoint Presentation</vt:lpstr>
      <vt:lpstr>PowerPoint Presentation</vt:lpstr>
      <vt:lpstr>Eye problems</vt:lpstr>
      <vt:lpstr>Near-Sightedness</vt:lpstr>
      <vt:lpstr>PowerPoint Presentation</vt:lpstr>
      <vt:lpstr>The Ear</vt:lpstr>
      <vt:lpstr>Parts of the Ear</vt:lpstr>
      <vt:lpstr>PowerPoint Presentation</vt:lpstr>
      <vt:lpstr>Important Parts</vt:lpstr>
      <vt:lpstr>The Endocrine System</vt:lpstr>
      <vt:lpstr>Hormones</vt:lpstr>
      <vt:lpstr>Hormone Production</vt:lpstr>
      <vt:lpstr>*The Endocrine System</vt:lpstr>
      <vt:lpstr>The Endocrine Control Center</vt:lpstr>
      <vt:lpstr>*Negative Feedback System</vt:lpstr>
      <vt:lpstr>Back to Homeostasis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Jaime Riddle</dc:creator>
  <cp:lastModifiedBy>WillRiddle</cp:lastModifiedBy>
  <cp:revision>22</cp:revision>
  <dcterms:created xsi:type="dcterms:W3CDTF">2018-03-16T19:38:26Z</dcterms:created>
  <dcterms:modified xsi:type="dcterms:W3CDTF">2018-04-18T16:28:06Z</dcterms:modified>
</cp:coreProperties>
</file>