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60" r:id="rId4"/>
    <p:sldId id="276" r:id="rId5"/>
    <p:sldId id="283" r:id="rId6"/>
    <p:sldId id="277" r:id="rId7"/>
    <p:sldId id="291" r:id="rId8"/>
    <p:sldId id="300" r:id="rId9"/>
    <p:sldId id="292" r:id="rId10"/>
    <p:sldId id="278" r:id="rId11"/>
    <p:sldId id="301" r:id="rId12"/>
    <p:sldId id="261" r:id="rId13"/>
    <p:sldId id="284" r:id="rId14"/>
    <p:sldId id="285" r:id="rId15"/>
    <p:sldId id="286" r:id="rId16"/>
    <p:sldId id="287" r:id="rId17"/>
    <p:sldId id="288" r:id="rId18"/>
    <p:sldId id="302" r:id="rId19"/>
    <p:sldId id="303" r:id="rId20"/>
    <p:sldId id="289" r:id="rId21"/>
    <p:sldId id="304" r:id="rId22"/>
    <p:sldId id="290" r:id="rId23"/>
    <p:sldId id="263" r:id="rId24"/>
    <p:sldId id="294" r:id="rId25"/>
    <p:sldId id="293" r:id="rId26"/>
    <p:sldId id="295" r:id="rId27"/>
    <p:sldId id="296" r:id="rId28"/>
    <p:sldId id="297" r:id="rId29"/>
    <p:sldId id="29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DCF2-DC2F-4DCC-9142-D1572BDE5DA2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9741-8E07-45F9-9B14-05A5FD826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DCF2-DC2F-4DCC-9142-D1572BDE5DA2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9741-8E07-45F9-9B14-05A5FD826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DCF2-DC2F-4DCC-9142-D1572BDE5DA2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9741-8E07-45F9-9B14-05A5FD826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DCF2-DC2F-4DCC-9142-D1572BDE5DA2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9741-8E07-45F9-9B14-05A5FD826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DCF2-DC2F-4DCC-9142-D1572BDE5DA2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9741-8E07-45F9-9B14-05A5FD826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DCF2-DC2F-4DCC-9142-D1572BDE5DA2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9741-8E07-45F9-9B14-05A5FD82646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DCF2-DC2F-4DCC-9142-D1572BDE5DA2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9741-8E07-45F9-9B14-05A5FD826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DCF2-DC2F-4DCC-9142-D1572BDE5DA2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9741-8E07-45F9-9B14-05A5FD826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DCF2-DC2F-4DCC-9142-D1572BDE5DA2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9741-8E07-45F9-9B14-05A5FD826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DCF2-DC2F-4DCC-9142-D1572BDE5DA2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C09741-8E07-45F9-9B14-05A5FD826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DCF2-DC2F-4DCC-9142-D1572BDE5DA2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9741-8E07-45F9-9B14-05A5FD826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8BCDCF2-DC2F-4DCC-9142-D1572BDE5DA2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1C09741-8E07-45F9-9B14-05A5FD8264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HUMAN BODY!!!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Last Unit…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4739640" cy="357984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Pneumonia</a:t>
            </a:r>
            <a:r>
              <a:rPr lang="en-US" dirty="0" smtClean="0"/>
              <a:t> (usually bacterial)</a:t>
            </a:r>
          </a:p>
          <a:p>
            <a:r>
              <a:rPr lang="en-US" dirty="0"/>
              <a:t>	</a:t>
            </a:r>
            <a:r>
              <a:rPr lang="en-US" dirty="0" smtClean="0"/>
              <a:t>alveoli inflame and fill with fluid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Tuberculosis</a:t>
            </a:r>
          </a:p>
          <a:p>
            <a:r>
              <a:rPr lang="en-US" dirty="0"/>
              <a:t>	</a:t>
            </a:r>
            <a:r>
              <a:rPr lang="en-US" dirty="0" smtClean="0"/>
              <a:t>bacteria damages lung tissue, causing lesions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Emphysema</a:t>
            </a:r>
          </a:p>
          <a:p>
            <a:r>
              <a:rPr lang="en-US" dirty="0"/>
              <a:t>	</a:t>
            </a:r>
            <a:r>
              <a:rPr lang="en-US" dirty="0" smtClean="0"/>
              <a:t>alveoli stiffen, cannot flex for inhalation/exhalation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Lung Cancer</a:t>
            </a:r>
          </a:p>
          <a:p>
            <a:r>
              <a:rPr lang="en-US" dirty="0"/>
              <a:t>	</a:t>
            </a:r>
            <a:r>
              <a:rPr lang="en-US" dirty="0" smtClean="0"/>
              <a:t>tumor cells invade lung tissue</a:t>
            </a:r>
          </a:p>
          <a:p>
            <a:endParaRPr lang="en-US" dirty="0"/>
          </a:p>
        </p:txBody>
      </p:sp>
      <p:pic>
        <p:nvPicPr>
          <p:cNvPr id="32770" name="Picture 2" descr="C:\Users\WillRiddle\Desktop\Tubercul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668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44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 descr="C:\Users\WillRiddle\Desktop\T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127"/>
            <a:ext cx="4648200" cy="344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C:\Users\WillRiddle\Desktop\emphysema-pictu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41648"/>
            <a:ext cx="5298711" cy="29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C:\Users\WillRiddle\Desktop\Smokers-Lungs-Pictures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323" y="641456"/>
            <a:ext cx="3051176" cy="228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95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449866" y="1540913"/>
            <a:ext cx="5486400" cy="867444"/>
          </a:xfrm>
        </p:spPr>
        <p:txBody>
          <a:bodyPr/>
          <a:lstStyle/>
          <a:p>
            <a:r>
              <a:rPr lang="en-US" dirty="0" smtClean="0"/>
              <a:t>DIGESTION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 rot="19140000">
            <a:off x="943047" y="1915934"/>
            <a:ext cx="6096545" cy="740664"/>
          </a:xfrm>
        </p:spPr>
        <p:txBody>
          <a:bodyPr/>
          <a:lstStyle/>
          <a:p>
            <a:r>
              <a:rPr lang="en-US" dirty="0" smtClean="0"/>
              <a:t>TURNING POTENTIAL ENERGY FROM FOOD INTO USABLE ENERGY</a:t>
            </a:r>
            <a:endParaRPr lang="en-US" dirty="0"/>
          </a:p>
        </p:txBody>
      </p:sp>
      <p:pic>
        <p:nvPicPr>
          <p:cNvPr id="34818" name="Picture 2" descr="C:\Users\WillRiddle\Desktop\stoma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24" y="3505200"/>
            <a:ext cx="7079776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3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Ingestion </a:t>
            </a:r>
            <a:r>
              <a:rPr lang="en-US" dirty="0" smtClean="0"/>
              <a:t>means to eat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Digestion</a:t>
            </a:r>
            <a:r>
              <a:rPr lang="en-US" dirty="0" smtClean="0"/>
              <a:t> means to </a:t>
            </a:r>
            <a:r>
              <a:rPr lang="en-US" u="sng" dirty="0" smtClean="0"/>
              <a:t>break food down into chemicals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Assimilation</a:t>
            </a:r>
            <a:r>
              <a:rPr lang="en-US" dirty="0" smtClean="0"/>
              <a:t> means </a:t>
            </a:r>
            <a:r>
              <a:rPr lang="en-US" u="sng" dirty="0" smtClean="0"/>
              <a:t>using those chemicals to build</a:t>
            </a:r>
            <a:r>
              <a:rPr lang="en-US" dirty="0" smtClean="0"/>
              <a:t> more living tissues, fuel life processes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Egestion </a:t>
            </a:r>
            <a:r>
              <a:rPr lang="en-US" dirty="0" smtClean="0"/>
              <a:t>means elimination of waste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27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</a:t>
            </a:r>
            <a:r>
              <a:rPr lang="en-US" dirty="0" err="1" smtClean="0"/>
              <a:t>vS.</a:t>
            </a:r>
            <a:r>
              <a:rPr lang="en-US" dirty="0" smtClean="0"/>
              <a:t> chemical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Mechanical Digestion </a:t>
            </a:r>
            <a:r>
              <a:rPr lang="en-US" dirty="0" smtClean="0"/>
              <a:t>begins with your Teeth!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Teeth suit your diet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Teeth break down (mechanically) your food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Muscles in the esophagus and stomach also churn, physically moving or breaking up food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en-US" dirty="0" smtClean="0">
                <a:solidFill>
                  <a:srgbClr val="FF0000"/>
                </a:solidFill>
              </a:rPr>
              <a:t>Chemical Digestion </a:t>
            </a:r>
            <a:r>
              <a:rPr lang="en-US" dirty="0" smtClean="0"/>
              <a:t>also begins in the mouth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Saliva contains enzymes like </a:t>
            </a:r>
            <a:r>
              <a:rPr lang="en-US" dirty="0" smtClean="0">
                <a:solidFill>
                  <a:srgbClr val="FF0000"/>
                </a:solidFill>
              </a:rPr>
              <a:t>amylase</a:t>
            </a:r>
            <a:r>
              <a:rPr lang="en-US" dirty="0" smtClean="0"/>
              <a:t> to start digesting sugars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Salivary glands </a:t>
            </a:r>
            <a:r>
              <a:rPr lang="en-US" dirty="0" smtClean="0"/>
              <a:t>are stimulated by chewing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stomach and other organs have digestive enzymes which continue to break down food.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3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Alimentary canal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43000"/>
            <a:ext cx="3901440" cy="3537477"/>
          </a:xfrm>
        </p:spPr>
        <p:txBody>
          <a:bodyPr/>
          <a:lstStyle/>
          <a:p>
            <a:r>
              <a:rPr lang="en-US" dirty="0" smtClean="0"/>
              <a:t>A long tube from tip to tail!</a:t>
            </a:r>
          </a:p>
          <a:p>
            <a:r>
              <a:rPr lang="en-US" dirty="0" smtClean="0"/>
              <a:t>Each part completes another phase of digestion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Peristalsis </a:t>
            </a:r>
            <a:r>
              <a:rPr lang="en-US" dirty="0" smtClean="0"/>
              <a:t>refers to the movement of food through the canal</a:t>
            </a:r>
            <a:endParaRPr lang="en-US" dirty="0"/>
          </a:p>
        </p:txBody>
      </p:sp>
      <p:pic>
        <p:nvPicPr>
          <p:cNvPr id="35842" name="Picture 2" descr="C:\Users\WillRiddle\Desktop\aliment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0999"/>
            <a:ext cx="3995738" cy="588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66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stomach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Breaks down food into small bits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Digestive enzymes </a:t>
            </a:r>
            <a:r>
              <a:rPr lang="en-US" dirty="0" smtClean="0"/>
              <a:t>tailored for specific carbohydrates, fats, proteins</a:t>
            </a:r>
          </a:p>
          <a:p>
            <a:r>
              <a:rPr lang="en-US" dirty="0" smtClean="0"/>
              <a:t>Connected to esophagus on one end, small intestine (duodenum) on other end with important muscles at each location</a:t>
            </a:r>
          </a:p>
          <a:p>
            <a:endParaRPr lang="en-US" dirty="0"/>
          </a:p>
        </p:txBody>
      </p:sp>
      <p:pic>
        <p:nvPicPr>
          <p:cNvPr id="36866" name="Picture 2" descr="C:\Users\WillRiddle\Desktop\stomachdiagra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79964"/>
            <a:ext cx="5183159" cy="432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23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Liver, pancreas, gallbladder…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organs add different enzymes to the digestive process.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Liver and gallbladder </a:t>
            </a:r>
            <a:r>
              <a:rPr lang="en-US" dirty="0" smtClean="0"/>
              <a:t>help digest fats.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Liver also stores toxins that have been ingested, and stores sugar long-term.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Pancreas</a:t>
            </a:r>
            <a:r>
              <a:rPr lang="en-US" dirty="0" smtClean="0"/>
              <a:t> helps regulate the amount of sugar entering the bloodstream (quickly)</a:t>
            </a:r>
          </a:p>
          <a:p>
            <a:endParaRPr lang="en-US" dirty="0" smtClean="0"/>
          </a:p>
          <a:p>
            <a:r>
              <a:rPr lang="en-US" dirty="0" smtClean="0"/>
              <a:t>Trouble with any of </a:t>
            </a:r>
          </a:p>
          <a:p>
            <a:r>
              <a:rPr lang="en-US" dirty="0" smtClean="0"/>
              <a:t>these causes major problems.</a:t>
            </a:r>
          </a:p>
        </p:txBody>
      </p:sp>
      <p:pic>
        <p:nvPicPr>
          <p:cNvPr id="37890" name="Picture 2" descr="C:\Users\WillRiddle\Desktop\liveret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69167"/>
            <a:ext cx="5029200" cy="370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80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C:\Users\WillRiddle\Desktop\diabe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77" y="304800"/>
            <a:ext cx="7115175" cy="640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09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C:\Users\WillRiddle\Desktop\howdiabetes wor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53635"/>
            <a:ext cx="8991600" cy="470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82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3200400" cy="408432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Integumentary (skin)</a:t>
            </a:r>
          </a:p>
          <a:p>
            <a:r>
              <a:rPr lang="en-US" dirty="0" smtClean="0"/>
              <a:t>Skeletal</a:t>
            </a:r>
          </a:p>
          <a:p>
            <a:r>
              <a:rPr lang="en-US" dirty="0" smtClean="0"/>
              <a:t>Muscular</a:t>
            </a:r>
          </a:p>
          <a:p>
            <a:r>
              <a:rPr lang="en-US" dirty="0" smtClean="0"/>
              <a:t>Circulatory</a:t>
            </a:r>
          </a:p>
          <a:p>
            <a:r>
              <a:rPr lang="en-US" dirty="0" smtClean="0"/>
              <a:t>Immune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Excretory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Respiratory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Digestive</a:t>
            </a:r>
          </a:p>
          <a:p>
            <a:r>
              <a:rPr lang="en-US" dirty="0" smtClean="0"/>
              <a:t>Nervous</a:t>
            </a:r>
          </a:p>
          <a:p>
            <a:r>
              <a:rPr lang="en-US" dirty="0" smtClean="0"/>
              <a:t>Endocrine</a:t>
            </a:r>
          </a:p>
          <a:p>
            <a:r>
              <a:rPr lang="en-US" dirty="0" smtClean="0"/>
              <a:t>Reproductive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066800"/>
            <a:ext cx="4953000" cy="400812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Protection, defense</a:t>
            </a:r>
          </a:p>
          <a:p>
            <a:r>
              <a:rPr lang="en-US" dirty="0" smtClean="0"/>
              <a:t>Support, movement</a:t>
            </a:r>
          </a:p>
          <a:p>
            <a:r>
              <a:rPr lang="en-US" dirty="0" smtClean="0"/>
              <a:t>Movement</a:t>
            </a:r>
          </a:p>
          <a:p>
            <a:r>
              <a:rPr lang="en-US" dirty="0" smtClean="0"/>
              <a:t>Blood transport</a:t>
            </a:r>
          </a:p>
          <a:p>
            <a:r>
              <a:rPr lang="en-US" dirty="0" smtClean="0"/>
              <a:t>Disease-fighting</a:t>
            </a:r>
          </a:p>
          <a:p>
            <a:r>
              <a:rPr lang="en-US" dirty="0" smtClean="0"/>
              <a:t>Eliminating chemical wastes</a:t>
            </a:r>
          </a:p>
          <a:p>
            <a:r>
              <a:rPr lang="en-US" dirty="0" smtClean="0"/>
              <a:t>Getting oxygen to blood</a:t>
            </a:r>
          </a:p>
          <a:p>
            <a:r>
              <a:rPr lang="en-US" dirty="0" smtClean="0"/>
              <a:t>Absorb nutrients, eliminate wastes</a:t>
            </a:r>
          </a:p>
          <a:p>
            <a:r>
              <a:rPr lang="en-US" dirty="0" smtClean="0"/>
              <a:t>Movement, sensory information</a:t>
            </a:r>
          </a:p>
          <a:p>
            <a:r>
              <a:rPr lang="en-US" dirty="0" smtClean="0"/>
              <a:t>Regulating bodily functions</a:t>
            </a:r>
          </a:p>
          <a:p>
            <a:r>
              <a:rPr lang="en-US" dirty="0" smtClean="0"/>
              <a:t>Producing offspring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intestines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intestines are responsible for the </a:t>
            </a:r>
            <a:r>
              <a:rPr lang="en-US" u="sng" dirty="0" smtClean="0"/>
              <a:t>absorption of food </a:t>
            </a:r>
            <a:r>
              <a:rPr lang="en-US" dirty="0" smtClean="0"/>
              <a:t>components into the bloodstream.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dirty="0" smtClean="0"/>
              <a:t>carbohydrates, fats, proteins, water, vitamins, minerals</a:t>
            </a:r>
          </a:p>
          <a:p>
            <a:r>
              <a:rPr lang="en-US" dirty="0" smtClean="0"/>
              <a:t>“</a:t>
            </a:r>
            <a:r>
              <a:rPr lang="en-US" dirty="0" smtClean="0">
                <a:solidFill>
                  <a:srgbClr val="FF0000"/>
                </a:solidFill>
              </a:rPr>
              <a:t>Nutrition</a:t>
            </a:r>
            <a:r>
              <a:rPr lang="en-US" dirty="0" smtClean="0"/>
              <a:t>” derives from the ability to absorb, and the reaction of the blood to what is absorbed into it</a:t>
            </a:r>
          </a:p>
          <a:p>
            <a:r>
              <a:rPr lang="en-US" dirty="0" smtClean="0"/>
              <a:t>Carbohydrates are the quickest to digest and absorb; fats and proteins take longer in the small intestine (which is why it is so long)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Villi</a:t>
            </a:r>
            <a:r>
              <a:rPr lang="en-US" dirty="0" smtClean="0"/>
              <a:t> are the small projections that increase the surface area for absorption.</a:t>
            </a:r>
          </a:p>
          <a:p>
            <a:endParaRPr lang="en-US" dirty="0"/>
          </a:p>
        </p:txBody>
      </p:sp>
      <p:pic>
        <p:nvPicPr>
          <p:cNvPr id="40962" name="Picture 2" descr="C:\Users\WillRiddle\Desktop\smallinteste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62400"/>
            <a:ext cx="3962400" cy="342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62200" y="6705600"/>
            <a:ext cx="5638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0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villi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C:\Users\WillRiddle\Desktop\vil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5034"/>
            <a:ext cx="7620000" cy="577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98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intestines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intestines hold waste.</a:t>
            </a:r>
          </a:p>
          <a:p>
            <a:r>
              <a:rPr lang="en-US" dirty="0" smtClean="0"/>
              <a:t>They extract water from what is being digested, as the food moves through.</a:t>
            </a:r>
          </a:p>
          <a:p>
            <a:r>
              <a:rPr lang="en-US" dirty="0" smtClean="0"/>
              <a:t>They often trigger peristalsis, or the movement of food through the tract.  </a:t>
            </a:r>
          </a:p>
          <a:p>
            <a:r>
              <a:rPr lang="en-US" dirty="0" smtClean="0"/>
              <a:t>They influence appetite.</a:t>
            </a:r>
          </a:p>
          <a:p>
            <a:r>
              <a:rPr lang="en-US" dirty="0" smtClean="0"/>
              <a:t>Appendix is attached at the first end.</a:t>
            </a:r>
          </a:p>
        </p:txBody>
      </p:sp>
      <p:pic>
        <p:nvPicPr>
          <p:cNvPr id="43010" name="Picture 2" descr="C:\Users\WillRiddle\Desktop\largeintest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1800"/>
            <a:ext cx="5298665" cy="352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81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EXCRETORY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ELIMINATING WASTES FROM THE BLOODSTREAM</a:t>
            </a:r>
            <a:endParaRPr lang="en-US" dirty="0"/>
          </a:p>
        </p:txBody>
      </p:sp>
      <p:pic>
        <p:nvPicPr>
          <p:cNvPr id="44034" name="Picture 2" descr="C:\Users\WillRiddle\Desktop\urinalys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36190"/>
            <a:ext cx="4640860" cy="421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2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Excretory organs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2960" y="1100628"/>
            <a:ext cx="2301240" cy="5833572"/>
          </a:xfrm>
        </p:spPr>
        <p:txBody>
          <a:bodyPr/>
          <a:lstStyle/>
          <a:p>
            <a:r>
              <a:rPr lang="en-US" dirty="0" smtClean="0"/>
              <a:t>Kidneys</a:t>
            </a:r>
          </a:p>
          <a:p>
            <a:r>
              <a:rPr lang="en-US" dirty="0" smtClean="0"/>
              <a:t>Ureters</a:t>
            </a:r>
          </a:p>
          <a:p>
            <a:r>
              <a:rPr lang="en-US" dirty="0" smtClean="0"/>
              <a:t>Bladder</a:t>
            </a:r>
          </a:p>
          <a:p>
            <a:r>
              <a:rPr lang="en-US" dirty="0" smtClean="0"/>
              <a:t>Urethra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2" descr="C:\Users\WillRiddle\Desktop\excretory sys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800"/>
            <a:ext cx="68072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EXCRETORY SYSTEM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Filters toxins from bloodstream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Removes those toxins through urine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Replaces/Permits helpful materials to stay in the bloodstream</a:t>
            </a:r>
          </a:p>
          <a:p>
            <a:r>
              <a:rPr lang="en-US" dirty="0" smtClean="0"/>
              <a:t>Repeats throughout the day, approximately every 8 minutes.</a:t>
            </a:r>
          </a:p>
          <a:p>
            <a:endParaRPr lang="en-US" dirty="0"/>
          </a:p>
          <a:p>
            <a:r>
              <a:rPr lang="en-US" dirty="0" smtClean="0"/>
              <a:t>Is powered through the heartbeat.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1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kidneys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Nephrons</a:t>
            </a:r>
            <a:r>
              <a:rPr lang="en-US" dirty="0"/>
              <a:t> are the special tubules inside the kidney that “do the magic.”</a:t>
            </a:r>
          </a:p>
          <a:p>
            <a:r>
              <a:rPr lang="en-US" dirty="0"/>
              <a:t>They are similar to alveoli in lungs.</a:t>
            </a:r>
          </a:p>
          <a:p>
            <a:endParaRPr lang="en-US" dirty="0"/>
          </a:p>
        </p:txBody>
      </p:sp>
      <p:pic>
        <p:nvPicPr>
          <p:cNvPr id="46083" name="Picture 3" descr="C:\Users\WillRiddle\Desktop\nephr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7124700" cy="427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70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excretion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Toxins removed by the kidneys move through the ureters to the bladder.</a:t>
            </a:r>
          </a:p>
          <a:p>
            <a:r>
              <a:rPr lang="en-US" dirty="0" smtClean="0"/>
              <a:t>Infection in the kidney is extremely serious; person/animal starts to “poison” themselves slowly, leading to organ failure.</a:t>
            </a:r>
          </a:p>
          <a:p>
            <a:endParaRPr lang="en-US" dirty="0" smtClean="0"/>
          </a:p>
          <a:p>
            <a:r>
              <a:rPr lang="en-US" dirty="0" smtClean="0"/>
              <a:t>Toxins are then mixed with </a:t>
            </a:r>
            <a:r>
              <a:rPr lang="en-US" u="sng" dirty="0" smtClean="0"/>
              <a:t>water</a:t>
            </a:r>
            <a:r>
              <a:rPr lang="en-US" dirty="0" smtClean="0"/>
              <a:t> in the bladder to dilute their strength.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dirty="0" smtClean="0"/>
              <a:t>If not enough water is present, infection in the ureters, bladder, or urethra may occur.  This is unpleasant but fixable with antibiotics.  </a:t>
            </a:r>
          </a:p>
          <a:p>
            <a:pPr marL="0" indent="0"/>
            <a:r>
              <a:rPr lang="en-US" dirty="0" smtClean="0"/>
              <a:t>Wastes are then passed safely out the body through urination.</a:t>
            </a:r>
          </a:p>
          <a:p>
            <a:pPr marL="0" indent="0"/>
            <a:r>
              <a:rPr lang="en-US" dirty="0" smtClean="0"/>
              <a:t>Dehydration is a serious thing!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         An athlete at top function may lose up to 4 pints of fluid an hour! 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40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easiest tests a doctor can perform!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White blood cells, bacteria, crystals all indicate infection.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Sugar indicates diabetes.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Alcohol or drug use is obvious.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Specific tests can be done to look for specific problems.</a:t>
            </a:r>
          </a:p>
          <a:p>
            <a:endParaRPr lang="en-US" dirty="0"/>
          </a:p>
        </p:txBody>
      </p:sp>
      <p:pic>
        <p:nvPicPr>
          <p:cNvPr id="47106" name="Picture 2" descr="C:\Users\WillRiddle\Desktop\urinaly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6324600" cy="354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33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Kidney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Dialysis</a:t>
            </a:r>
            <a:r>
              <a:rPr lang="en-US" dirty="0" smtClean="0"/>
              <a:t> is a mechanical process of removing toxins from the blood if kidneys fail.</a:t>
            </a:r>
          </a:p>
          <a:p>
            <a:r>
              <a:rPr lang="en-US" dirty="0" smtClean="0"/>
              <a:t>Kidney transplants are some of the most commonly performed transplants.</a:t>
            </a:r>
          </a:p>
          <a:p>
            <a:r>
              <a:rPr lang="en-US" dirty="0" smtClean="0"/>
              <a:t>Kidney </a:t>
            </a:r>
            <a:r>
              <a:rPr lang="en-US" u="sng" dirty="0" smtClean="0"/>
              <a:t>stones</a:t>
            </a:r>
            <a:r>
              <a:rPr lang="en-US" dirty="0" smtClean="0"/>
              <a:t> occur when toxins build up or clump together.  They are extremely painful to pass because ureters and urethra are not meant to pass anything solid.</a:t>
            </a:r>
            <a:endParaRPr lang="en-US" dirty="0"/>
          </a:p>
        </p:txBody>
      </p:sp>
      <p:pic>
        <p:nvPicPr>
          <p:cNvPr id="48130" name="Picture 2" descr="C:\Users\WillRiddle\Desktop\dialy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95925"/>
            <a:ext cx="4039680" cy="26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1" name="Picture 3" descr="C:\Users\WillRiddle\Desktop\kidney st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161" y="2895600"/>
            <a:ext cx="508759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99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RESPIRATION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Gaining energy (OXYGEN) for work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4759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To breathe in oxygen 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To provide fuel for the body to do all of its work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To exhale carbon dioxide (the waste product)</a:t>
            </a:r>
          </a:p>
          <a:p>
            <a:endParaRPr lang="en-US" dirty="0"/>
          </a:p>
        </p:txBody>
      </p:sp>
      <p:pic>
        <p:nvPicPr>
          <p:cNvPr id="28674" name="Picture 2" descr="C:\Users\WillRiddle\Desktop\lungs in bo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2200"/>
            <a:ext cx="59055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91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Connected to circulatory system because the oxygen in air must be transferred to the bloodstream</a:t>
            </a:r>
          </a:p>
          <a:p>
            <a:r>
              <a:rPr lang="en-US" i="1" dirty="0"/>
              <a:t>Blood carries oxygen all throughout the body</a:t>
            </a:r>
          </a:p>
          <a:p>
            <a:r>
              <a:rPr lang="en-US" dirty="0"/>
              <a:t>All living cells require oxygen to grow, reproduce, stay alive</a:t>
            </a:r>
          </a:p>
          <a:p>
            <a:r>
              <a:rPr lang="en-US" dirty="0" smtClean="0"/>
              <a:t>“Cardio-</a:t>
            </a:r>
            <a:r>
              <a:rPr lang="en-US" dirty="0" err="1" smtClean="0"/>
              <a:t>pulminology</a:t>
            </a:r>
            <a:r>
              <a:rPr lang="en-US" dirty="0" smtClean="0"/>
              <a:t>”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You can breath 4500 mL of air in one breath!</a:t>
            </a:r>
          </a:p>
          <a:p>
            <a:r>
              <a:rPr lang="en-US" dirty="0" smtClean="0"/>
              <a:t>When your muscles and heart require more oxygen to work, you breathe harder; your breathing slows at night when less oxygen is needed because you are still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21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organs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520940" cy="3579849"/>
          </a:xfrm>
        </p:spPr>
        <p:txBody>
          <a:bodyPr/>
          <a:lstStyle/>
          <a:p>
            <a:r>
              <a:rPr lang="en-US" dirty="0" smtClean="0"/>
              <a:t>Nostrils, sinuses, </a:t>
            </a:r>
            <a:r>
              <a:rPr lang="en-US" dirty="0"/>
              <a:t> </a:t>
            </a:r>
            <a:r>
              <a:rPr lang="en-US" dirty="0" smtClean="0"/>
              <a:t>mouth, </a:t>
            </a:r>
            <a:r>
              <a:rPr lang="en-US" dirty="0" smtClean="0">
                <a:solidFill>
                  <a:srgbClr val="FF0000"/>
                </a:solidFill>
              </a:rPr>
              <a:t>trachea</a:t>
            </a:r>
          </a:p>
          <a:p>
            <a:r>
              <a:rPr lang="en-US" dirty="0" smtClean="0"/>
              <a:t>Lungs and their parts</a:t>
            </a:r>
          </a:p>
          <a:p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Bronchial tubes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Bronchioles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Alveoli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Diaphragm</a:t>
            </a:r>
          </a:p>
          <a:p>
            <a:endParaRPr lang="en-US" dirty="0"/>
          </a:p>
        </p:txBody>
      </p:sp>
      <p:pic>
        <p:nvPicPr>
          <p:cNvPr id="29698" name="Picture 2" descr="C:\Users\WillRiddle\Desktop\resp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77" y="1524000"/>
            <a:ext cx="5000625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41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635240" cy="4309572"/>
          </a:xfrm>
        </p:spPr>
        <p:txBody>
          <a:bodyPr>
            <a:normAutofit/>
          </a:bodyPr>
          <a:lstStyle/>
          <a:p>
            <a:r>
              <a:rPr lang="en-US" dirty="0" smtClean="0"/>
              <a:t>Air coming through the nose is filtered by the </a:t>
            </a:r>
            <a:r>
              <a:rPr lang="en-US" u="sng" dirty="0" smtClean="0"/>
              <a:t>hairs</a:t>
            </a:r>
            <a:r>
              <a:rPr lang="en-US" dirty="0" smtClean="0"/>
              <a:t> in the nasal passages, before it hits the nasal cavities (sinuses)</a:t>
            </a:r>
          </a:p>
          <a:p>
            <a:r>
              <a:rPr lang="en-US" dirty="0" smtClean="0"/>
              <a:t>Hairs filter out dust, smoke, pollen, harmful particles</a:t>
            </a:r>
          </a:p>
          <a:p>
            <a:r>
              <a:rPr lang="en-US" dirty="0" smtClean="0"/>
              <a:t>… sneezing!</a:t>
            </a:r>
          </a:p>
          <a:p>
            <a:endParaRPr lang="en-US" dirty="0"/>
          </a:p>
          <a:p>
            <a:r>
              <a:rPr lang="en-US" dirty="0" smtClean="0"/>
              <a:t>Nasal cavities are lined with </a:t>
            </a:r>
            <a:r>
              <a:rPr lang="en-US" u="sng" dirty="0" smtClean="0"/>
              <a:t>mucous membranes </a:t>
            </a:r>
            <a:r>
              <a:rPr lang="en-US" dirty="0" smtClean="0"/>
              <a:t>which absorb harmful materials.</a:t>
            </a:r>
          </a:p>
          <a:p>
            <a:r>
              <a:rPr lang="en-US" dirty="0" smtClean="0"/>
              <a:t>Bacteria and other things are absorbed into the mucous and then either blown out or swallowed, where acids in the stomach destroy them.</a:t>
            </a:r>
          </a:p>
          <a:p>
            <a:r>
              <a:rPr lang="en-US" dirty="0" smtClean="0"/>
              <a:t>Mucous membranes inflame during colds and viruses in response to germs breathed in.</a:t>
            </a:r>
          </a:p>
          <a:p>
            <a:r>
              <a:rPr lang="en-US" dirty="0" smtClean="0"/>
              <a:t>Airborne germs make it into your body by being swallowed and therefore get initiated into the bloodstream.</a:t>
            </a:r>
          </a:p>
        </p:txBody>
      </p:sp>
    </p:spTree>
    <p:extLst>
      <p:ext uri="{BB962C8B-B14F-4D97-AF65-F5344CB8AC3E}">
        <p14:creationId xmlns:p14="http://schemas.microsoft.com/office/powerpoint/2010/main" val="224214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Users\WillRiddle\Desktop\nasal cavity diga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5" y="457200"/>
            <a:ext cx="7513213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37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Lungs fill with oxygen as diaphragm moves down to accommodate air.</a:t>
            </a:r>
          </a:p>
          <a:p>
            <a:r>
              <a:rPr lang="en-US" dirty="0" smtClean="0"/>
              <a:t>Diaphragm pops up to initiate exhaling.</a:t>
            </a:r>
          </a:p>
          <a:p>
            <a:r>
              <a:rPr lang="en-US" dirty="0" smtClean="0"/>
              <a:t>Nerve cells in lungs and the brain regulate breathing involuntarily.</a:t>
            </a:r>
          </a:p>
          <a:p>
            <a:endParaRPr lang="en-US" dirty="0"/>
          </a:p>
          <a:p>
            <a:r>
              <a:rPr lang="en-US" dirty="0" smtClean="0"/>
              <a:t>Oxygen moves into the blood by </a:t>
            </a:r>
            <a:r>
              <a:rPr lang="en-US" u="sng" dirty="0" smtClean="0"/>
              <a:t>diffusion</a:t>
            </a:r>
            <a:r>
              <a:rPr lang="en-US" dirty="0" smtClean="0"/>
              <a:t> through lungs into blood vessels</a:t>
            </a:r>
          </a:p>
          <a:p>
            <a:r>
              <a:rPr lang="en-US" dirty="0" smtClean="0"/>
              <a:t>Oxygen is carried by </a:t>
            </a:r>
            <a:r>
              <a:rPr lang="en-US" u="sng" dirty="0" smtClean="0"/>
              <a:t>hemoglobin</a:t>
            </a:r>
            <a:r>
              <a:rPr lang="en-US" dirty="0" smtClean="0"/>
              <a:t> (red blood cells) throughout the body.</a:t>
            </a:r>
          </a:p>
          <a:p>
            <a:r>
              <a:rPr lang="en-US" dirty="0" smtClean="0"/>
              <a:t>Oxygen is used up, hemoglobin cells are discarded once used.</a:t>
            </a:r>
          </a:p>
          <a:p>
            <a:endParaRPr lang="en-US" dirty="0" smtClean="0"/>
          </a:p>
        </p:txBody>
      </p:sp>
      <p:pic>
        <p:nvPicPr>
          <p:cNvPr id="31746" name="Picture 2" descr="C:\Users\WillRiddle\Desktop\breath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57600"/>
            <a:ext cx="3962400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96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790</TotalTime>
  <Words>896</Words>
  <Application>Microsoft Office PowerPoint</Application>
  <PresentationFormat>On-screen Show (4:3)</PresentationFormat>
  <Paragraphs>156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Angles</vt:lpstr>
      <vt:lpstr>The HUMAN BODY!!!</vt:lpstr>
      <vt:lpstr>List of systems</vt:lpstr>
      <vt:lpstr>RESPIRATION</vt:lpstr>
      <vt:lpstr>Respiratory system</vt:lpstr>
      <vt:lpstr>Respiratory system</vt:lpstr>
      <vt:lpstr>Respiratory organs</vt:lpstr>
      <vt:lpstr>The nose</vt:lpstr>
      <vt:lpstr>PowerPoint Presentation</vt:lpstr>
      <vt:lpstr>lungs</vt:lpstr>
      <vt:lpstr>Respiratory disorders</vt:lpstr>
      <vt:lpstr>PowerPoint Presentation</vt:lpstr>
      <vt:lpstr>DIGESTION</vt:lpstr>
      <vt:lpstr>Digestive system</vt:lpstr>
      <vt:lpstr>Mechanical vS. chemical</vt:lpstr>
      <vt:lpstr>Alimentary canal</vt:lpstr>
      <vt:lpstr>stomach</vt:lpstr>
      <vt:lpstr>Liver, pancreas, gallbladder…</vt:lpstr>
      <vt:lpstr>PowerPoint Presentation</vt:lpstr>
      <vt:lpstr>PowerPoint Presentation</vt:lpstr>
      <vt:lpstr>Small intestines</vt:lpstr>
      <vt:lpstr>villi</vt:lpstr>
      <vt:lpstr>Large intestines</vt:lpstr>
      <vt:lpstr>EXCRETORY</vt:lpstr>
      <vt:lpstr>Excretory organs</vt:lpstr>
      <vt:lpstr>EXCRETORY SYSTEM</vt:lpstr>
      <vt:lpstr>kidneys</vt:lpstr>
      <vt:lpstr>excretion</vt:lpstr>
      <vt:lpstr>urinalysis</vt:lpstr>
      <vt:lpstr>Kidney disease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BODY!!!</dc:title>
  <dc:creator>WillRiddle</dc:creator>
  <cp:lastModifiedBy>WillRiddle</cp:lastModifiedBy>
  <cp:revision>41</cp:revision>
  <dcterms:created xsi:type="dcterms:W3CDTF">2018-02-26T04:58:15Z</dcterms:created>
  <dcterms:modified xsi:type="dcterms:W3CDTF">2018-03-28T19:28:33Z</dcterms:modified>
</cp:coreProperties>
</file>