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72" r:id="rId4"/>
    <p:sldId id="291" r:id="rId5"/>
    <p:sldId id="273" r:id="rId6"/>
    <p:sldId id="275" r:id="rId7"/>
    <p:sldId id="274" r:id="rId8"/>
    <p:sldId id="257" r:id="rId9"/>
    <p:sldId id="269" r:id="rId10"/>
    <p:sldId id="270" r:id="rId11"/>
    <p:sldId id="277" r:id="rId12"/>
    <p:sldId id="298" r:id="rId13"/>
    <p:sldId id="278" r:id="rId14"/>
    <p:sldId id="305" r:id="rId15"/>
    <p:sldId id="280" r:id="rId16"/>
    <p:sldId id="295" r:id="rId17"/>
    <p:sldId id="306" r:id="rId18"/>
    <p:sldId id="279" r:id="rId19"/>
    <p:sldId id="271" r:id="rId20"/>
    <p:sldId id="276" r:id="rId21"/>
    <p:sldId id="302" r:id="rId22"/>
    <p:sldId id="303" r:id="rId23"/>
    <p:sldId id="299" r:id="rId24"/>
    <p:sldId id="300" r:id="rId25"/>
    <p:sldId id="301" r:id="rId26"/>
    <p:sldId id="304" r:id="rId27"/>
    <p:sldId id="258" r:id="rId28"/>
    <p:sldId id="281" r:id="rId29"/>
    <p:sldId id="283" r:id="rId30"/>
    <p:sldId id="282" r:id="rId31"/>
    <p:sldId id="296" r:id="rId32"/>
    <p:sldId id="307" r:id="rId33"/>
    <p:sldId id="285" r:id="rId34"/>
    <p:sldId id="309" r:id="rId35"/>
    <p:sldId id="308" r:id="rId36"/>
    <p:sldId id="310" r:id="rId37"/>
    <p:sldId id="290" r:id="rId38"/>
    <p:sldId id="311" r:id="rId39"/>
    <p:sldId id="312" r:id="rId40"/>
    <p:sldId id="313" r:id="rId41"/>
    <p:sldId id="314" r:id="rId42"/>
    <p:sldId id="259" r:id="rId43"/>
    <p:sldId id="286" r:id="rId44"/>
    <p:sldId id="288" r:id="rId45"/>
    <p:sldId id="287" r:id="rId46"/>
    <p:sldId id="315" r:id="rId47"/>
    <p:sldId id="316" r:id="rId48"/>
    <p:sldId id="289" r:id="rId49"/>
    <p:sldId id="297"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24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BCDCF2-DC2F-4DCC-9142-D1572BDE5DA2}"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09741-8E07-45F9-9B14-05A5FD82646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BCDCF2-DC2F-4DCC-9142-D1572BDE5DA2}"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09741-8E07-45F9-9B14-05A5FD82646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BCDCF2-DC2F-4DCC-9142-D1572BDE5DA2}"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09741-8E07-45F9-9B14-05A5FD82646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BCDCF2-DC2F-4DCC-9142-D1572BDE5DA2}"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09741-8E07-45F9-9B14-05A5FD82646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F8BCDCF2-DC2F-4DCC-9142-D1572BDE5DA2}"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09741-8E07-45F9-9B14-05A5FD82646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BCDCF2-DC2F-4DCC-9142-D1572BDE5DA2}"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C09741-8E07-45F9-9B14-05A5FD826461}"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BCDCF2-DC2F-4DCC-9142-D1572BDE5DA2}" type="datetimeFigureOut">
              <a:rPr lang="en-US" smtClean="0"/>
              <a:t>3/19/2018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C09741-8E07-45F9-9B14-05A5FD82646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BCDCF2-DC2F-4DCC-9142-D1572BDE5DA2}" type="datetimeFigureOut">
              <a:rPr lang="en-US" smtClean="0"/>
              <a:t>3/19/2018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C09741-8E07-45F9-9B14-05A5FD82646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BCDCF2-DC2F-4DCC-9142-D1572BDE5DA2}" type="datetimeFigureOut">
              <a:rPr lang="en-US" smtClean="0"/>
              <a:t>3/19/2018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C09741-8E07-45F9-9B14-05A5FD82646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F8BCDCF2-DC2F-4DCC-9142-D1572BDE5DA2}" type="datetimeFigureOut">
              <a:rPr lang="en-US" smtClean="0"/>
              <a:t>3/19/2018</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31C09741-8E07-45F9-9B14-05A5FD82646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BCDCF2-DC2F-4DCC-9142-D1572BDE5DA2}"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C09741-8E07-45F9-9B14-05A5FD82646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F8BCDCF2-DC2F-4DCC-9142-D1572BDE5DA2}" type="datetimeFigureOut">
              <a:rPr lang="en-US" smtClean="0"/>
              <a:t>3/19/2018</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31C09741-8E07-45F9-9B14-05A5FD82646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HUMAN BODY!!!</a:t>
            </a:r>
            <a:endParaRPr lang="en-US" dirty="0"/>
          </a:p>
        </p:txBody>
      </p:sp>
      <p:sp>
        <p:nvSpPr>
          <p:cNvPr id="3" name="Subtitle 2"/>
          <p:cNvSpPr>
            <a:spLocks noGrp="1"/>
          </p:cNvSpPr>
          <p:nvPr>
            <p:ph type="subTitle" idx="1"/>
          </p:nvPr>
        </p:nvSpPr>
        <p:spPr/>
        <p:txBody>
          <a:bodyPr/>
          <a:lstStyle/>
          <a:p>
            <a:r>
              <a:rPr lang="en-US" dirty="0" smtClean="0"/>
              <a:t>The Last Unit… </a:t>
            </a:r>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103614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skin</a:t>
            </a:r>
            <a:endParaRPr lang="en-US" dirty="0"/>
          </a:p>
        </p:txBody>
      </p:sp>
      <p:sp>
        <p:nvSpPr>
          <p:cNvPr id="3" name="Content Placeholder 2"/>
          <p:cNvSpPr>
            <a:spLocks noGrp="1"/>
          </p:cNvSpPr>
          <p:nvPr>
            <p:ph idx="1"/>
          </p:nvPr>
        </p:nvSpPr>
        <p:spPr/>
        <p:txBody>
          <a:bodyPr/>
          <a:lstStyle/>
          <a:p>
            <a:r>
              <a:rPr lang="en-US" dirty="0" smtClean="0"/>
              <a:t>Epidermis</a:t>
            </a:r>
          </a:p>
          <a:p>
            <a:r>
              <a:rPr lang="en-US" dirty="0" smtClean="0"/>
              <a:t>Dermis</a:t>
            </a:r>
          </a:p>
          <a:p>
            <a:r>
              <a:rPr lang="en-US" dirty="0" smtClean="0"/>
              <a:t>Subcutaneous Layer</a:t>
            </a:r>
          </a:p>
          <a:p>
            <a:endParaRPr lang="en-US" dirty="0" smtClean="0"/>
          </a:p>
        </p:txBody>
      </p:sp>
      <p:pic>
        <p:nvPicPr>
          <p:cNvPr id="3074" name="Picture 2" descr="C:\Users\WillRiddle\Desktop\dermissim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500" y="533400"/>
            <a:ext cx="53975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851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epidermis</a:t>
            </a:r>
            <a:endParaRPr lang="en-US" dirty="0"/>
          </a:p>
        </p:txBody>
      </p:sp>
      <p:sp>
        <p:nvSpPr>
          <p:cNvPr id="3" name="Content Placeholder 2"/>
          <p:cNvSpPr>
            <a:spLocks noGrp="1"/>
          </p:cNvSpPr>
          <p:nvPr>
            <p:ph idx="1"/>
          </p:nvPr>
        </p:nvSpPr>
        <p:spPr/>
        <p:txBody>
          <a:bodyPr>
            <a:normAutofit/>
          </a:bodyPr>
          <a:lstStyle/>
          <a:p>
            <a:r>
              <a:rPr lang="en-US" dirty="0" smtClean="0"/>
              <a:t>Epidermis</a:t>
            </a:r>
          </a:p>
          <a:p>
            <a:pPr>
              <a:buFont typeface="Arial" panose="020B0604020202020204" pitchFamily="34" charset="0"/>
              <a:buChar char="•"/>
            </a:pPr>
            <a:r>
              <a:rPr lang="en-US" dirty="0" smtClean="0"/>
              <a:t>Surface is a layer of dead skin cells: constantly shed </a:t>
            </a:r>
          </a:p>
          <a:p>
            <a:pPr>
              <a:buFont typeface="Arial" panose="020B0604020202020204" pitchFamily="34" charset="0"/>
              <a:buChar char="•"/>
            </a:pPr>
            <a:r>
              <a:rPr lang="en-US" u="sng" dirty="0" smtClean="0"/>
              <a:t>Epithelial cells</a:t>
            </a:r>
          </a:p>
          <a:p>
            <a:pPr>
              <a:buFont typeface="Arial" panose="020B0604020202020204" pitchFamily="34" charset="0"/>
              <a:buChar char="•"/>
            </a:pPr>
            <a:r>
              <a:rPr lang="en-US" dirty="0" smtClean="0"/>
              <a:t>Living cells underneath the dead cells: constantly dividing to replace</a:t>
            </a:r>
          </a:p>
          <a:p>
            <a:pPr>
              <a:buFont typeface="Arial" panose="020B0604020202020204" pitchFamily="34" charset="0"/>
              <a:buChar char="•"/>
            </a:pPr>
            <a:r>
              <a:rPr lang="en-US" dirty="0" smtClean="0"/>
              <a:t>Dead cells fill with keratin (protein) and rise up</a:t>
            </a:r>
          </a:p>
          <a:p>
            <a:pPr>
              <a:buFont typeface="Arial" panose="020B0604020202020204" pitchFamily="34" charset="0"/>
              <a:buChar char="•"/>
            </a:pPr>
            <a:r>
              <a:rPr lang="en-US" dirty="0" smtClean="0"/>
              <a:t>Nerve endings that sense pain</a:t>
            </a:r>
          </a:p>
          <a:p>
            <a:pPr>
              <a:buFont typeface="Arial" panose="020B0604020202020204" pitchFamily="34" charset="0"/>
              <a:buChar char="•"/>
            </a:pPr>
            <a:r>
              <a:rPr lang="en-US" dirty="0" smtClean="0"/>
              <a:t>Nails protect the super sensory areas on fingers and toes </a:t>
            </a:r>
          </a:p>
          <a:p>
            <a:pPr>
              <a:buFont typeface="Arial" panose="020B0604020202020204" pitchFamily="34" charset="0"/>
              <a:buChar char="•"/>
            </a:pPr>
            <a:r>
              <a:rPr lang="en-US" dirty="0" smtClean="0"/>
              <a:t>Has pores for substances (i.e. sweat) to be released onto skin surface </a:t>
            </a:r>
          </a:p>
          <a:p>
            <a:pPr>
              <a:buFont typeface="Arial" panose="020B0604020202020204" pitchFamily="34" charset="0"/>
              <a:buChar char="•"/>
            </a:pPr>
            <a:endParaRPr lang="en-US" dirty="0" smtClean="0"/>
          </a:p>
        </p:txBody>
      </p:sp>
    </p:spTree>
    <p:extLst>
      <p:ext uri="{BB962C8B-B14F-4D97-AF65-F5344CB8AC3E}">
        <p14:creationId xmlns:p14="http://schemas.microsoft.com/office/powerpoint/2010/main" val="3403068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C:\Users\WillRiddle\Desktop\dermis-anatomy-of-the-sk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63" y="457200"/>
            <a:ext cx="7797800" cy="614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258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dermis</a:t>
            </a:r>
            <a:endParaRPr lang="en-US" dirty="0"/>
          </a:p>
        </p:txBody>
      </p:sp>
      <p:sp>
        <p:nvSpPr>
          <p:cNvPr id="3" name="Content Placeholder 2"/>
          <p:cNvSpPr>
            <a:spLocks noGrp="1"/>
          </p:cNvSpPr>
          <p:nvPr>
            <p:ph idx="1"/>
          </p:nvPr>
        </p:nvSpPr>
        <p:spPr/>
        <p:txBody>
          <a:bodyPr/>
          <a:lstStyle/>
          <a:p>
            <a:r>
              <a:rPr lang="en-US" dirty="0" smtClean="0"/>
              <a:t>Dermis</a:t>
            </a:r>
          </a:p>
          <a:p>
            <a:pPr>
              <a:buFont typeface="Arial" panose="020B0604020202020204" pitchFamily="34" charset="0"/>
              <a:buChar char="•"/>
            </a:pPr>
            <a:r>
              <a:rPr lang="en-US" dirty="0" smtClean="0"/>
              <a:t>Inner, thicker layer—has the most connective tissue</a:t>
            </a:r>
          </a:p>
          <a:p>
            <a:pPr>
              <a:buFont typeface="Arial" panose="020B0604020202020204" pitchFamily="34" charset="0"/>
              <a:buChar char="•"/>
            </a:pPr>
            <a:r>
              <a:rPr lang="en-US" dirty="0" smtClean="0"/>
              <a:t>Blood vessels</a:t>
            </a:r>
          </a:p>
          <a:p>
            <a:pPr>
              <a:buFont typeface="Arial" panose="020B0604020202020204" pitchFamily="34" charset="0"/>
              <a:buChar char="•"/>
            </a:pPr>
            <a:r>
              <a:rPr lang="en-US" dirty="0" smtClean="0"/>
              <a:t>nerve receptors</a:t>
            </a:r>
          </a:p>
          <a:p>
            <a:pPr>
              <a:buFont typeface="Arial" panose="020B0604020202020204" pitchFamily="34" charset="0"/>
              <a:buChar char="•"/>
            </a:pPr>
            <a:r>
              <a:rPr lang="en-US" dirty="0" smtClean="0"/>
              <a:t>hair follicles: where hair grows from</a:t>
            </a:r>
          </a:p>
          <a:p>
            <a:pPr>
              <a:buFont typeface="Arial" panose="020B0604020202020204" pitchFamily="34" charset="0"/>
              <a:buChar char="•"/>
            </a:pPr>
            <a:r>
              <a:rPr lang="en-US" dirty="0" smtClean="0"/>
              <a:t>Sweat glands, oil glands, wax glands that secrete these substances to keep skin soft, flexible, waterproof, protected, not drying out</a:t>
            </a:r>
          </a:p>
          <a:p>
            <a:pPr>
              <a:buFont typeface="Arial" panose="020B0604020202020204" pitchFamily="34" charset="0"/>
              <a:buChar char="•"/>
            </a:pPr>
            <a:r>
              <a:rPr lang="en-US" dirty="0" smtClean="0"/>
              <a:t>Fibers are woven together and connect everything</a:t>
            </a:r>
            <a:endParaRPr lang="en-US" dirty="0"/>
          </a:p>
        </p:txBody>
      </p:sp>
    </p:spTree>
    <p:extLst>
      <p:ext uri="{BB962C8B-B14F-4D97-AF65-F5344CB8AC3E}">
        <p14:creationId xmlns:p14="http://schemas.microsoft.com/office/powerpoint/2010/main" val="2630139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Sweat glands</a:t>
            </a:r>
            <a:endParaRPr lang="en-US" dirty="0"/>
          </a:p>
        </p:txBody>
      </p:sp>
      <p:sp>
        <p:nvSpPr>
          <p:cNvPr id="3" name="Content Placeholder 2"/>
          <p:cNvSpPr>
            <a:spLocks noGrp="1"/>
          </p:cNvSpPr>
          <p:nvPr>
            <p:ph idx="1"/>
          </p:nvPr>
        </p:nvSpPr>
        <p:spPr/>
        <p:txBody>
          <a:bodyPr/>
          <a:lstStyle/>
          <a:p>
            <a:endParaRPr lang="en-US"/>
          </a:p>
        </p:txBody>
      </p:sp>
      <p:pic>
        <p:nvPicPr>
          <p:cNvPr id="11266" name="Picture 2" descr="C:\Users\WillRiddle\Desktop\sweat gland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6084887" cy="4901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959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skin works</a:t>
            </a:r>
            <a:endParaRPr lang="en-US" dirty="0"/>
          </a:p>
        </p:txBody>
      </p:sp>
      <p:sp>
        <p:nvSpPr>
          <p:cNvPr id="3" name="Content Placeholder 2"/>
          <p:cNvSpPr>
            <a:spLocks noGrp="1"/>
          </p:cNvSpPr>
          <p:nvPr>
            <p:ph idx="1"/>
          </p:nvPr>
        </p:nvSpPr>
        <p:spPr/>
        <p:txBody>
          <a:bodyPr/>
          <a:lstStyle/>
          <a:p>
            <a:r>
              <a:rPr lang="en-US" dirty="0" smtClean="0"/>
              <a:t>Regulating Body Temperature:</a:t>
            </a:r>
          </a:p>
          <a:p>
            <a:pPr>
              <a:buFont typeface="Arial" panose="020B0604020202020204" pitchFamily="34" charset="0"/>
              <a:buChar char="•"/>
            </a:pPr>
            <a:r>
              <a:rPr lang="en-US" dirty="0" smtClean="0"/>
              <a:t>When you are hot, blood vessels in the skin dilate (open wider) to allow more blood flow near the surface of your skin—which cools it as it gets closer to the air</a:t>
            </a:r>
          </a:p>
          <a:p>
            <a:pPr>
              <a:buFont typeface="Arial" panose="020B0604020202020204" pitchFamily="34" charset="0"/>
              <a:buChar char="•"/>
            </a:pPr>
            <a:r>
              <a:rPr lang="en-US" dirty="0" smtClean="0"/>
              <a:t>Sweat glands secret water through the pores on the epidermis, which evaporates and makes the skin feel cooler</a:t>
            </a:r>
          </a:p>
          <a:p>
            <a:pPr>
              <a:buFont typeface="Arial" panose="020B0604020202020204" pitchFamily="34" charset="0"/>
              <a:buChar char="•"/>
            </a:pPr>
            <a:r>
              <a:rPr lang="en-US" dirty="0" smtClean="0"/>
              <a:t>When you are cold, blood vessels contract and the pores of your sweat glands close</a:t>
            </a:r>
          </a:p>
          <a:p>
            <a:pPr>
              <a:buFont typeface="Arial" panose="020B0604020202020204" pitchFamily="34" charset="0"/>
              <a:buChar char="•"/>
            </a:pPr>
            <a:r>
              <a:rPr lang="en-US" dirty="0" smtClean="0"/>
              <a:t>All of this happens automatically!</a:t>
            </a:r>
            <a:endParaRPr lang="en-US" dirty="0"/>
          </a:p>
        </p:txBody>
      </p:sp>
    </p:spTree>
    <p:extLst>
      <p:ext uri="{BB962C8B-B14F-4D97-AF65-F5344CB8AC3E}">
        <p14:creationId xmlns:p14="http://schemas.microsoft.com/office/powerpoint/2010/main" val="3783865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hair grows</a:t>
            </a:r>
            <a:endParaRPr lang="en-US" dirty="0"/>
          </a:p>
        </p:txBody>
      </p:sp>
      <p:sp>
        <p:nvSpPr>
          <p:cNvPr id="3" name="Content Placeholder 2"/>
          <p:cNvSpPr>
            <a:spLocks noGrp="1"/>
          </p:cNvSpPr>
          <p:nvPr>
            <p:ph idx="1"/>
          </p:nvPr>
        </p:nvSpPr>
        <p:spPr/>
        <p:txBody>
          <a:bodyPr/>
          <a:lstStyle/>
          <a:p>
            <a:r>
              <a:rPr lang="en-US" dirty="0" smtClean="0"/>
              <a:t>Living cells begin in the follicle</a:t>
            </a:r>
          </a:p>
          <a:p>
            <a:r>
              <a:rPr lang="en-US" dirty="0" smtClean="0"/>
              <a:t>Die and fill with keratin</a:t>
            </a:r>
          </a:p>
          <a:p>
            <a:r>
              <a:rPr lang="en-US" dirty="0" smtClean="0"/>
              <a:t>Band into a shaft and push upwards</a:t>
            </a:r>
            <a:endParaRPr lang="en-US" dirty="0"/>
          </a:p>
        </p:txBody>
      </p:sp>
      <p:pic>
        <p:nvPicPr>
          <p:cNvPr id="4" name="Picture 2" descr="C:\Users\WillRiddle\Desktop\hair grow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412167"/>
            <a:ext cx="5643387" cy="4232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400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Oil glands</a:t>
            </a:r>
            <a:endParaRPr lang="en-US" dirty="0"/>
          </a:p>
        </p:txBody>
      </p:sp>
      <p:sp>
        <p:nvSpPr>
          <p:cNvPr id="3" name="Content Placeholder 2"/>
          <p:cNvSpPr>
            <a:spLocks noGrp="1"/>
          </p:cNvSpPr>
          <p:nvPr>
            <p:ph idx="1"/>
          </p:nvPr>
        </p:nvSpPr>
        <p:spPr/>
        <p:txBody>
          <a:bodyPr/>
          <a:lstStyle/>
          <a:p>
            <a:endParaRPr lang="en-US"/>
          </a:p>
        </p:txBody>
      </p:sp>
      <p:pic>
        <p:nvPicPr>
          <p:cNvPr id="12290" name="Picture 2" descr="C:\Users\WillRiddle\Desktop\ac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2" y="1066800"/>
            <a:ext cx="9753602"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697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Subcutaneous layer</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Fat cells cushion and insulate your body</a:t>
            </a:r>
          </a:p>
          <a:p>
            <a:pPr>
              <a:buFont typeface="Arial" panose="020B0604020202020204" pitchFamily="34" charset="0"/>
              <a:buChar char="•"/>
            </a:pPr>
            <a:r>
              <a:rPr lang="en-US" dirty="0" smtClean="0"/>
              <a:t>Fibers attach the skin to the muscles under the skin</a:t>
            </a:r>
          </a:p>
          <a:p>
            <a:pPr>
              <a:buFont typeface="Arial" panose="020B0604020202020204" pitchFamily="34" charset="0"/>
              <a:buChar char="•"/>
            </a:pPr>
            <a:r>
              <a:rPr lang="en-US" dirty="0" smtClean="0"/>
              <a:t>Blood vessels carry oxygen and nutrients to skin</a:t>
            </a:r>
          </a:p>
          <a:p>
            <a:pPr>
              <a:buFont typeface="Arial" panose="020B0604020202020204" pitchFamily="34" charset="0"/>
              <a:buChar char="•"/>
            </a:pPr>
            <a:r>
              <a:rPr lang="en-US" dirty="0" smtClean="0"/>
              <a:t>Fibers are elastic.  Loss of elasticity over time causes wrinkles and sagging.</a:t>
            </a:r>
            <a:endParaRPr lang="en-US" dirty="0"/>
          </a:p>
        </p:txBody>
      </p:sp>
    </p:spTree>
    <p:extLst>
      <p:ext uri="{BB962C8B-B14F-4D97-AF65-F5344CB8AC3E}">
        <p14:creationId xmlns:p14="http://schemas.microsoft.com/office/powerpoint/2010/main" val="4010266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skin works</a:t>
            </a:r>
            <a:endParaRPr lang="en-US" dirty="0"/>
          </a:p>
        </p:txBody>
      </p:sp>
      <p:sp>
        <p:nvSpPr>
          <p:cNvPr id="3" name="Content Placeholder 2"/>
          <p:cNvSpPr>
            <a:spLocks noGrp="1"/>
          </p:cNvSpPr>
          <p:nvPr>
            <p:ph idx="1"/>
          </p:nvPr>
        </p:nvSpPr>
        <p:spPr>
          <a:xfrm>
            <a:off x="822960" y="1100628"/>
            <a:ext cx="7520940" cy="4385772"/>
          </a:xfrm>
        </p:spPr>
        <p:txBody>
          <a:bodyPr>
            <a:normAutofit/>
          </a:bodyPr>
          <a:lstStyle/>
          <a:p>
            <a:r>
              <a:rPr lang="en-US" dirty="0" smtClean="0"/>
              <a:t>Sensation: </a:t>
            </a:r>
          </a:p>
          <a:p>
            <a:pPr>
              <a:buFont typeface="Arial" panose="020B0604020202020204" pitchFamily="34" charset="0"/>
              <a:buChar char="•"/>
            </a:pPr>
            <a:r>
              <a:rPr lang="en-US" dirty="0" smtClean="0"/>
              <a:t>Nerve receptors respond to cold, heat, touch, pressure, pain</a:t>
            </a:r>
          </a:p>
          <a:p>
            <a:pPr>
              <a:buFont typeface="Arial" panose="020B0604020202020204" pitchFamily="34" charset="0"/>
              <a:buChar char="•"/>
            </a:pPr>
            <a:r>
              <a:rPr lang="en-US" dirty="0" smtClean="0"/>
              <a:t>Nerve loops around the root of each hair follicle</a:t>
            </a:r>
          </a:p>
          <a:p>
            <a:pPr>
              <a:buFont typeface="Arial" panose="020B0604020202020204" pitchFamily="34" charset="0"/>
              <a:buChar char="•"/>
            </a:pPr>
            <a:r>
              <a:rPr lang="en-US" dirty="0" smtClean="0"/>
              <a:t>A </a:t>
            </a:r>
            <a:r>
              <a:rPr lang="en-US" dirty="0"/>
              <a:t>m</a:t>
            </a:r>
            <a:r>
              <a:rPr lang="en-US" dirty="0" smtClean="0"/>
              <a:t>uscle also attaches to most hair follicles, causing goose bumps</a:t>
            </a:r>
          </a:p>
          <a:p>
            <a:pPr>
              <a:buFont typeface="Arial" panose="020B0604020202020204" pitchFamily="34" charset="0"/>
              <a:buChar char="•"/>
            </a:pPr>
            <a:endParaRPr lang="en-US" dirty="0"/>
          </a:p>
          <a:p>
            <a:pPr marL="0" indent="0"/>
            <a:r>
              <a:rPr lang="en-US" dirty="0" smtClean="0"/>
              <a:t>Protection:</a:t>
            </a:r>
          </a:p>
          <a:p>
            <a:pPr marL="285750" indent="-285750">
              <a:buFont typeface="Arial" panose="020B0604020202020204" pitchFamily="34" charset="0"/>
              <a:buChar char="•"/>
            </a:pPr>
            <a:r>
              <a:rPr lang="en-US" dirty="0" smtClean="0"/>
              <a:t>Keeps harmful chemicals and germs out</a:t>
            </a:r>
          </a:p>
          <a:p>
            <a:pPr marL="285750" indent="-285750">
              <a:buFont typeface="Arial" panose="020B0604020202020204" pitchFamily="34" charset="0"/>
              <a:buChar char="•"/>
            </a:pPr>
            <a:r>
              <a:rPr lang="en-US" dirty="0" smtClean="0"/>
              <a:t>Keeps fluids and bodily substances in</a:t>
            </a:r>
          </a:p>
          <a:p>
            <a:pPr marL="285750" indent="-285750">
              <a:buFont typeface="Arial" panose="020B0604020202020204" pitchFamily="34" charset="0"/>
              <a:buChar char="•"/>
            </a:pPr>
            <a:r>
              <a:rPr lang="en-US" dirty="0" smtClean="0"/>
              <a:t>Protects against friction and pressure by producing more cells in those areas</a:t>
            </a:r>
          </a:p>
          <a:p>
            <a:pPr marL="285750" indent="-285750">
              <a:buFont typeface="Arial" panose="020B0604020202020204" pitchFamily="34" charset="0"/>
              <a:buChar char="•"/>
            </a:pPr>
            <a:r>
              <a:rPr lang="en-US" dirty="0" smtClean="0"/>
              <a:t>Thickened layers form calluses; broken layers form blisters</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4030746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Are humans animals?</a:t>
            </a:r>
            <a:endParaRPr lang="en-US" dirty="0"/>
          </a:p>
        </p:txBody>
      </p:sp>
      <p:sp>
        <p:nvSpPr>
          <p:cNvPr id="9" name="Text Placeholder 8"/>
          <p:cNvSpPr>
            <a:spLocks noGrp="1"/>
          </p:cNvSpPr>
          <p:nvPr>
            <p:ph type="body" idx="1"/>
          </p:nvPr>
        </p:nvSpPr>
        <p:spPr/>
        <p:txBody>
          <a:bodyPr/>
          <a:lstStyle/>
          <a:p>
            <a:r>
              <a:rPr lang="en-US" dirty="0" smtClean="0"/>
              <a:t>similar</a:t>
            </a:r>
            <a:endParaRPr lang="en-US" dirty="0"/>
          </a:p>
        </p:txBody>
      </p:sp>
      <p:sp>
        <p:nvSpPr>
          <p:cNvPr id="7" name="Content Placeholder 6"/>
          <p:cNvSpPr>
            <a:spLocks noGrp="1"/>
          </p:cNvSpPr>
          <p:nvPr>
            <p:ph sz="half" idx="2"/>
          </p:nvPr>
        </p:nvSpPr>
        <p:spPr>
          <a:xfrm>
            <a:off x="838200" y="1828800"/>
            <a:ext cx="3200400" cy="3108960"/>
          </a:xfrm>
        </p:spPr>
        <p:txBody>
          <a:bodyPr/>
          <a:lstStyle/>
          <a:p>
            <a:r>
              <a:rPr lang="en-US" dirty="0" smtClean="0"/>
              <a:t>Intelligence</a:t>
            </a:r>
          </a:p>
          <a:p>
            <a:r>
              <a:rPr lang="en-US" dirty="0" smtClean="0"/>
              <a:t>Can learn to do or not do things</a:t>
            </a:r>
          </a:p>
          <a:p>
            <a:r>
              <a:rPr lang="en-US" dirty="0" smtClean="0"/>
              <a:t>Created by God</a:t>
            </a:r>
          </a:p>
        </p:txBody>
      </p:sp>
      <p:sp>
        <p:nvSpPr>
          <p:cNvPr id="10" name="Text Placeholder 9"/>
          <p:cNvSpPr>
            <a:spLocks noGrp="1"/>
          </p:cNvSpPr>
          <p:nvPr>
            <p:ph type="body" sz="quarter" idx="3"/>
          </p:nvPr>
        </p:nvSpPr>
        <p:spPr/>
        <p:txBody>
          <a:bodyPr/>
          <a:lstStyle/>
          <a:p>
            <a:r>
              <a:rPr lang="en-US" dirty="0" smtClean="0"/>
              <a:t>Different: only man</a:t>
            </a:r>
            <a:endParaRPr lang="en-US" dirty="0"/>
          </a:p>
        </p:txBody>
      </p:sp>
      <p:sp>
        <p:nvSpPr>
          <p:cNvPr id="11" name="Content Placeholder 10"/>
          <p:cNvSpPr>
            <a:spLocks noGrp="1"/>
          </p:cNvSpPr>
          <p:nvPr>
            <p:ph sz="quarter" idx="4"/>
          </p:nvPr>
        </p:nvSpPr>
        <p:spPr>
          <a:xfrm>
            <a:off x="3810000" y="1701848"/>
            <a:ext cx="5105400" cy="3108960"/>
          </a:xfrm>
        </p:spPr>
        <p:txBody>
          <a:bodyPr/>
          <a:lstStyle/>
          <a:p>
            <a:r>
              <a:rPr lang="en-US" dirty="0" smtClean="0"/>
              <a:t>The amount and type of learning that is possible</a:t>
            </a:r>
          </a:p>
          <a:p>
            <a:r>
              <a:rPr lang="en-US" dirty="0" smtClean="0"/>
              <a:t>A conscience and moral nature that understands right/wrong</a:t>
            </a:r>
          </a:p>
          <a:p>
            <a:r>
              <a:rPr lang="en-US" dirty="0" smtClean="0"/>
              <a:t>Has a spirit, made in God’s image; is accountable to God</a:t>
            </a:r>
            <a:endParaRPr lang="en-US" dirty="0"/>
          </a:p>
        </p:txBody>
      </p:sp>
    </p:spTree>
    <p:extLst>
      <p:ext uri="{BB962C8B-B14F-4D97-AF65-F5344CB8AC3E}">
        <p14:creationId xmlns:p14="http://schemas.microsoft.com/office/powerpoint/2010/main" val="3229872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Skin appearance</a:t>
            </a:r>
            <a:endParaRPr lang="en-US" dirty="0"/>
          </a:p>
        </p:txBody>
      </p:sp>
      <p:sp>
        <p:nvSpPr>
          <p:cNvPr id="3" name="Content Placeholder 2"/>
          <p:cNvSpPr>
            <a:spLocks noGrp="1"/>
          </p:cNvSpPr>
          <p:nvPr>
            <p:ph idx="1"/>
          </p:nvPr>
        </p:nvSpPr>
        <p:spPr/>
        <p:txBody>
          <a:bodyPr>
            <a:normAutofit lnSpcReduction="10000"/>
          </a:bodyPr>
          <a:lstStyle/>
          <a:p>
            <a:r>
              <a:rPr lang="en-US" dirty="0" smtClean="0"/>
              <a:t>Melanin and Carotene color people’s skin tone, as well as freckles, birthmarks, or sun spots</a:t>
            </a:r>
          </a:p>
          <a:p>
            <a:r>
              <a:rPr lang="en-US" dirty="0" smtClean="0"/>
              <a:t>Melanin is produced during tanning, to protect the skin from UV light</a:t>
            </a:r>
          </a:p>
          <a:p>
            <a:endParaRPr lang="en-US" dirty="0" smtClean="0"/>
          </a:p>
          <a:p>
            <a:r>
              <a:rPr lang="en-US" dirty="0" smtClean="0"/>
              <a:t>Sun Burns: UV rays kill enough of your skin cells that increased blood flow to the surface of your skin causes redness and soreness </a:t>
            </a:r>
          </a:p>
          <a:p>
            <a:endParaRPr lang="en-US" dirty="0" smtClean="0"/>
          </a:p>
          <a:p>
            <a:r>
              <a:rPr lang="en-US" dirty="0" smtClean="0"/>
              <a:t>Skin Cancer: occurs when UV rays cause mutations in the DNA of skin cells which then undergo rapid and uncontrolled cell division</a:t>
            </a:r>
          </a:p>
          <a:p>
            <a:endParaRPr lang="en-US" dirty="0" smtClean="0"/>
          </a:p>
          <a:p>
            <a:r>
              <a:rPr lang="en-US" dirty="0" smtClean="0"/>
              <a:t>Burns: 1</a:t>
            </a:r>
            <a:r>
              <a:rPr lang="en-US" baseline="30000" dirty="0" smtClean="0"/>
              <a:t>st</a:t>
            </a:r>
            <a:r>
              <a:rPr lang="en-US" dirty="0" smtClean="0"/>
              <a:t> degree damages the epidermis; 2</a:t>
            </a:r>
            <a:r>
              <a:rPr lang="en-US" baseline="30000" dirty="0" smtClean="0"/>
              <a:t>nd</a:t>
            </a:r>
            <a:r>
              <a:rPr lang="en-US" dirty="0" smtClean="0"/>
              <a:t> degree damages the dermis, and 3</a:t>
            </a:r>
            <a:r>
              <a:rPr lang="en-US" baseline="30000" dirty="0" smtClean="0"/>
              <a:t>rd</a:t>
            </a:r>
            <a:r>
              <a:rPr lang="en-US" dirty="0" smtClean="0"/>
              <a:t> degree destroys the skin completely </a:t>
            </a:r>
          </a:p>
        </p:txBody>
      </p:sp>
    </p:spTree>
    <p:extLst>
      <p:ext uri="{BB962C8B-B14F-4D97-AF65-F5344CB8AC3E}">
        <p14:creationId xmlns:p14="http://schemas.microsoft.com/office/powerpoint/2010/main" val="772075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Skin color</a:t>
            </a:r>
            <a:endParaRPr lang="en-US" dirty="0"/>
          </a:p>
        </p:txBody>
      </p:sp>
      <p:sp>
        <p:nvSpPr>
          <p:cNvPr id="3" name="Content Placeholder 2"/>
          <p:cNvSpPr>
            <a:spLocks noGrp="1"/>
          </p:cNvSpPr>
          <p:nvPr>
            <p:ph idx="1"/>
          </p:nvPr>
        </p:nvSpPr>
        <p:spPr/>
        <p:txBody>
          <a:bodyPr/>
          <a:lstStyle/>
          <a:p>
            <a:r>
              <a:rPr lang="en-US" dirty="0" smtClean="0"/>
              <a:t>Freckles</a:t>
            </a:r>
          </a:p>
          <a:p>
            <a:r>
              <a:rPr lang="en-US" dirty="0" smtClean="0"/>
              <a:t>Birthmarks</a:t>
            </a:r>
          </a:p>
          <a:p>
            <a:r>
              <a:rPr lang="en-US" dirty="0" smtClean="0"/>
              <a:t>Tanning</a:t>
            </a:r>
          </a:p>
          <a:p>
            <a:r>
              <a:rPr lang="en-US" dirty="0" smtClean="0"/>
              <a:t>Overall skin color</a:t>
            </a:r>
            <a:endParaRPr lang="en-US" dirty="0"/>
          </a:p>
        </p:txBody>
      </p:sp>
      <p:pic>
        <p:nvPicPr>
          <p:cNvPr id="8194" name="Picture 2" descr="C:\Users\WillRiddle\Desktop\melan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33375"/>
            <a:ext cx="5080000" cy="511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951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Skin color</a:t>
            </a:r>
            <a:endParaRPr lang="en-US" dirty="0"/>
          </a:p>
        </p:txBody>
      </p:sp>
      <p:sp>
        <p:nvSpPr>
          <p:cNvPr id="3" name="Content Placeholder 2"/>
          <p:cNvSpPr>
            <a:spLocks noGrp="1"/>
          </p:cNvSpPr>
          <p:nvPr>
            <p:ph idx="1"/>
          </p:nvPr>
        </p:nvSpPr>
        <p:spPr/>
        <p:txBody>
          <a:bodyPr/>
          <a:lstStyle/>
          <a:p>
            <a:endParaRPr lang="en-US"/>
          </a:p>
        </p:txBody>
      </p:sp>
      <p:pic>
        <p:nvPicPr>
          <p:cNvPr id="9218" name="Picture 2" descr="C:\Users\WillRiddle\Desktop\melanocy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7228772" cy="5332114"/>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WillRiddle\Desktop\skin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3717617"/>
            <a:ext cx="3962400" cy="3074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105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melanoma</a:t>
            </a:r>
            <a:endParaRPr lang="en-US" dirty="0"/>
          </a:p>
        </p:txBody>
      </p:sp>
      <p:sp>
        <p:nvSpPr>
          <p:cNvPr id="3" name="Content Placeholder 2"/>
          <p:cNvSpPr>
            <a:spLocks noGrp="1"/>
          </p:cNvSpPr>
          <p:nvPr>
            <p:ph idx="1"/>
          </p:nvPr>
        </p:nvSpPr>
        <p:spPr/>
        <p:txBody>
          <a:bodyPr/>
          <a:lstStyle/>
          <a:p>
            <a:endParaRPr lang="en-US"/>
          </a:p>
        </p:txBody>
      </p:sp>
      <p:pic>
        <p:nvPicPr>
          <p:cNvPr id="5122" name="Picture 2" descr="C:\Users\WillRiddle\Desktop\nromal skin el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774" y="935948"/>
            <a:ext cx="5581819" cy="4191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WillRiddle\Desktop\melanom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6826" y="3373411"/>
            <a:ext cx="4714676"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979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Skin cancer</a:t>
            </a:r>
            <a:endParaRPr lang="en-US" dirty="0"/>
          </a:p>
        </p:txBody>
      </p:sp>
      <p:sp>
        <p:nvSpPr>
          <p:cNvPr id="3" name="Content Placeholder 2"/>
          <p:cNvSpPr>
            <a:spLocks noGrp="1"/>
          </p:cNvSpPr>
          <p:nvPr>
            <p:ph idx="1"/>
          </p:nvPr>
        </p:nvSpPr>
        <p:spPr/>
        <p:txBody>
          <a:bodyPr/>
          <a:lstStyle/>
          <a:p>
            <a:endParaRPr lang="en-US"/>
          </a:p>
        </p:txBody>
      </p:sp>
      <p:pic>
        <p:nvPicPr>
          <p:cNvPr id="6146" name="Picture 2" descr="C:\Users\WillRiddle\Desktop\types of canc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14400"/>
            <a:ext cx="8074016"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036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C:\Users\WillRiddle\Desktop\skin cancer dete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951" y="576262"/>
            <a:ext cx="8165399" cy="4986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89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dermatitis</a:t>
            </a:r>
            <a:endParaRPr lang="en-US" dirty="0"/>
          </a:p>
        </p:txBody>
      </p:sp>
      <p:sp>
        <p:nvSpPr>
          <p:cNvPr id="3" name="Content Placeholder 2"/>
          <p:cNvSpPr>
            <a:spLocks noGrp="1"/>
          </p:cNvSpPr>
          <p:nvPr>
            <p:ph idx="1"/>
          </p:nvPr>
        </p:nvSpPr>
        <p:spPr/>
        <p:txBody>
          <a:bodyPr/>
          <a:lstStyle/>
          <a:p>
            <a:endParaRPr lang="en-US"/>
          </a:p>
        </p:txBody>
      </p:sp>
      <p:pic>
        <p:nvPicPr>
          <p:cNvPr id="10242" name="Picture 2" descr="C:\Users\WillRiddle\Desktop\psoria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232" y="457200"/>
            <a:ext cx="6350001" cy="36195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WillRiddle\Desktop\eczema cel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52" y="2975199"/>
            <a:ext cx="5293360" cy="3777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488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sz="quarter" idx="14"/>
          </p:nvPr>
        </p:nvSpPr>
        <p:spPr/>
      </p:sp>
      <p:sp>
        <p:nvSpPr>
          <p:cNvPr id="2" name="Title 1"/>
          <p:cNvSpPr>
            <a:spLocks noGrp="1"/>
          </p:cNvSpPr>
          <p:nvPr>
            <p:ph type="title"/>
          </p:nvPr>
        </p:nvSpPr>
        <p:spPr/>
        <p:txBody>
          <a:bodyPr/>
          <a:lstStyle/>
          <a:p>
            <a:r>
              <a:rPr lang="en-US" dirty="0" smtClean="0"/>
              <a:t>BONES</a:t>
            </a:r>
            <a:endParaRPr lang="en-US" dirty="0"/>
          </a:p>
        </p:txBody>
      </p:sp>
      <p:sp>
        <p:nvSpPr>
          <p:cNvPr id="5" name="Text Placeholder 4"/>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729171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Skeletal: bones, joints, cartilage</a:t>
            </a:r>
            <a:endParaRPr lang="en-US" dirty="0"/>
          </a:p>
        </p:txBody>
      </p:sp>
      <p:sp>
        <p:nvSpPr>
          <p:cNvPr id="6" name="Content Placeholder 5"/>
          <p:cNvSpPr>
            <a:spLocks noGrp="1"/>
          </p:cNvSpPr>
          <p:nvPr>
            <p:ph idx="1"/>
          </p:nvPr>
        </p:nvSpPr>
        <p:spPr/>
        <p:txBody>
          <a:bodyPr/>
          <a:lstStyle/>
          <a:p>
            <a:r>
              <a:rPr lang="en-US" dirty="0" smtClean="0"/>
              <a:t>An endoskeleton is lightweight, flexible, and permits a wide range of well-controlled movement</a:t>
            </a:r>
          </a:p>
          <a:p>
            <a:endParaRPr lang="en-US" dirty="0" smtClean="0"/>
          </a:p>
          <a:p>
            <a:r>
              <a:rPr lang="en-US" dirty="0" smtClean="0"/>
              <a:t>Function of Bones</a:t>
            </a:r>
            <a:endParaRPr lang="en-US" dirty="0"/>
          </a:p>
          <a:p>
            <a:pPr>
              <a:buFont typeface="Arial" panose="020B0604020202020204" pitchFamily="34" charset="0"/>
              <a:buChar char="•"/>
            </a:pPr>
            <a:r>
              <a:rPr lang="en-US" dirty="0" smtClean="0"/>
              <a:t>Framework for shape, support , and movement</a:t>
            </a:r>
          </a:p>
          <a:p>
            <a:pPr>
              <a:buFont typeface="Arial" panose="020B0604020202020204" pitchFamily="34" charset="0"/>
              <a:buChar char="•"/>
            </a:pPr>
            <a:r>
              <a:rPr lang="en-US" dirty="0" smtClean="0"/>
              <a:t>Protects organs inside, esp. the heart</a:t>
            </a:r>
          </a:p>
          <a:p>
            <a:pPr>
              <a:buFont typeface="Arial" panose="020B0604020202020204" pitchFamily="34" charset="0"/>
              <a:buChar char="•"/>
            </a:pPr>
            <a:r>
              <a:rPr lang="en-US" dirty="0" smtClean="0"/>
              <a:t>Storage of Minerals: calcium, phosphorus</a:t>
            </a:r>
          </a:p>
          <a:p>
            <a:pPr>
              <a:buFont typeface="Arial" panose="020B0604020202020204" pitchFamily="34" charset="0"/>
              <a:buChar char="•"/>
            </a:pPr>
            <a:r>
              <a:rPr lang="en-US" dirty="0" smtClean="0"/>
              <a:t>Produced blood cells from </a:t>
            </a:r>
            <a:r>
              <a:rPr lang="en-US" u="sng" dirty="0" smtClean="0"/>
              <a:t>the bone marrow </a:t>
            </a:r>
            <a:r>
              <a:rPr lang="en-US" dirty="0" smtClean="0"/>
              <a:t>inside—almost a billion per day!</a:t>
            </a:r>
          </a:p>
          <a:p>
            <a:endParaRPr lang="en-US" dirty="0"/>
          </a:p>
          <a:p>
            <a:endParaRPr lang="en-US" dirty="0"/>
          </a:p>
        </p:txBody>
      </p:sp>
    </p:spTree>
    <p:extLst>
      <p:ext uri="{BB962C8B-B14F-4D97-AF65-F5344CB8AC3E}">
        <p14:creationId xmlns:p14="http://schemas.microsoft.com/office/powerpoint/2010/main" val="1954053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bones</a:t>
            </a:r>
            <a:endParaRPr lang="en-US" dirty="0"/>
          </a:p>
        </p:txBody>
      </p:sp>
      <p:sp>
        <p:nvSpPr>
          <p:cNvPr id="3" name="Content Placeholder 2"/>
          <p:cNvSpPr>
            <a:spLocks noGrp="1"/>
          </p:cNvSpPr>
          <p:nvPr>
            <p:ph idx="1"/>
          </p:nvPr>
        </p:nvSpPr>
        <p:spPr>
          <a:xfrm>
            <a:off x="381000" y="990600"/>
            <a:ext cx="3276600" cy="5757372"/>
          </a:xfrm>
        </p:spPr>
        <p:txBody>
          <a:bodyPr>
            <a:normAutofit/>
          </a:bodyPr>
          <a:lstStyle/>
          <a:p>
            <a:r>
              <a:rPr lang="en-US" dirty="0" smtClean="0"/>
              <a:t>Bone consists of a blood vessel + living bone cells + the mineral, non-living material they secrete which forms circular layers</a:t>
            </a:r>
          </a:p>
          <a:p>
            <a:r>
              <a:rPr lang="en-US" dirty="0" smtClean="0"/>
              <a:t>Most bones have a hard, solid layer on the outside with </a:t>
            </a:r>
            <a:r>
              <a:rPr lang="en-US" u="sng" dirty="0" smtClean="0"/>
              <a:t>spongy bone </a:t>
            </a:r>
            <a:r>
              <a:rPr lang="en-US" dirty="0" smtClean="0"/>
              <a:t>layers on the inside, and </a:t>
            </a:r>
            <a:r>
              <a:rPr lang="en-US" u="sng" dirty="0" smtClean="0"/>
              <a:t>bone marrow </a:t>
            </a:r>
            <a:r>
              <a:rPr lang="en-US" dirty="0" smtClean="0"/>
              <a:t>which makes blood cells.</a:t>
            </a:r>
          </a:p>
          <a:p>
            <a:r>
              <a:rPr lang="en-US" dirty="0" smtClean="0"/>
              <a:t>Many bones have openings for blood vessels and nerves to pass through</a:t>
            </a:r>
          </a:p>
          <a:p>
            <a:r>
              <a:rPr lang="en-US" dirty="0" smtClean="0"/>
              <a:t>The white covering is the </a:t>
            </a:r>
            <a:r>
              <a:rPr lang="en-US" u="sng" dirty="0" smtClean="0"/>
              <a:t>periosteum</a:t>
            </a:r>
            <a:r>
              <a:rPr lang="en-US" dirty="0" smtClean="0"/>
              <a:t>.</a:t>
            </a:r>
          </a:p>
          <a:p>
            <a:endParaRPr lang="en-US" dirty="0"/>
          </a:p>
          <a:p>
            <a:endParaRPr lang="en-US" dirty="0"/>
          </a:p>
        </p:txBody>
      </p:sp>
      <p:pic>
        <p:nvPicPr>
          <p:cNvPr id="15362" name="Picture 2" descr="C:\Users\WillRiddle\Desktop\anatomyofb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533401"/>
            <a:ext cx="54864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646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organization</a:t>
            </a:r>
            <a:endParaRPr lang="en-US" dirty="0"/>
          </a:p>
        </p:txBody>
      </p:sp>
      <p:sp>
        <p:nvSpPr>
          <p:cNvPr id="8" name="Content Placeholder 7"/>
          <p:cNvSpPr>
            <a:spLocks noGrp="1"/>
          </p:cNvSpPr>
          <p:nvPr>
            <p:ph idx="1"/>
          </p:nvPr>
        </p:nvSpPr>
        <p:spPr>
          <a:xfrm>
            <a:off x="822960" y="1100628"/>
            <a:ext cx="7520940" cy="5604972"/>
          </a:xfrm>
        </p:spPr>
        <p:txBody>
          <a:bodyPr>
            <a:normAutofit/>
          </a:bodyPr>
          <a:lstStyle/>
          <a:p>
            <a:r>
              <a:rPr lang="en-US" sz="2000" dirty="0" smtClean="0"/>
              <a:t>Cells</a:t>
            </a:r>
          </a:p>
          <a:p>
            <a:r>
              <a:rPr lang="en-US" sz="2000" dirty="0" smtClean="0"/>
              <a:t>Tissues</a:t>
            </a:r>
          </a:p>
          <a:p>
            <a:r>
              <a:rPr lang="en-US" sz="2000" dirty="0" smtClean="0"/>
              <a:t>Organs</a:t>
            </a:r>
          </a:p>
          <a:p>
            <a:r>
              <a:rPr lang="en-US" sz="2000" dirty="0" smtClean="0"/>
              <a:t>Systems</a:t>
            </a:r>
          </a:p>
          <a:p>
            <a:endParaRPr lang="en-US" dirty="0" smtClean="0"/>
          </a:p>
          <a:p>
            <a:r>
              <a:rPr lang="en-US" dirty="0" smtClean="0"/>
              <a:t>FOUR TYPES OF TISSUES:</a:t>
            </a:r>
            <a:endParaRPr lang="en-US" dirty="0"/>
          </a:p>
          <a:p>
            <a:pPr>
              <a:buFont typeface="Arial" panose="020B0604020202020204" pitchFamily="34" charset="0"/>
              <a:buChar char="•"/>
            </a:pPr>
            <a:r>
              <a:rPr lang="en-US" dirty="0" smtClean="0"/>
              <a:t>Connective tissues: bone, cartilage, fat, blood, lymph</a:t>
            </a:r>
          </a:p>
          <a:p>
            <a:pPr>
              <a:buFont typeface="Arial" panose="020B0604020202020204" pitchFamily="34" charset="0"/>
              <a:buChar char="•"/>
            </a:pPr>
            <a:r>
              <a:rPr lang="en-US" dirty="0" smtClean="0"/>
              <a:t>Epithelial tissues: skin and lining of internal organs</a:t>
            </a:r>
          </a:p>
          <a:p>
            <a:pPr>
              <a:buFont typeface="Arial" panose="020B0604020202020204" pitchFamily="34" charset="0"/>
              <a:buChar char="•"/>
            </a:pPr>
            <a:r>
              <a:rPr lang="en-US" dirty="0" smtClean="0"/>
              <a:t>Muscle Tissues: voluntary and involuntary muscles (heart)</a:t>
            </a:r>
          </a:p>
          <a:p>
            <a:pPr>
              <a:buFont typeface="Arial" panose="020B0604020202020204" pitchFamily="34" charset="0"/>
              <a:buChar char="•"/>
            </a:pPr>
            <a:r>
              <a:rPr lang="en-US" dirty="0" smtClean="0"/>
              <a:t>Nerve Tissues: brains, spinal cord, nerves</a:t>
            </a:r>
          </a:p>
          <a:p>
            <a:endParaRPr lang="en-US" dirty="0" smtClean="0"/>
          </a:p>
          <a:p>
            <a:endParaRPr lang="en-US" dirty="0"/>
          </a:p>
          <a:p>
            <a:endParaRPr lang="en-US" dirty="0" smtClean="0"/>
          </a:p>
          <a:p>
            <a:endParaRPr lang="en-US" dirty="0"/>
          </a:p>
          <a:p>
            <a:r>
              <a:rPr lang="en-US" dirty="0" smtClean="0"/>
              <a:t>                    </a:t>
            </a:r>
            <a:endParaRPr lang="en-US" dirty="0"/>
          </a:p>
        </p:txBody>
      </p:sp>
    </p:spTree>
    <p:extLst>
      <p:ext uri="{BB962C8B-B14F-4D97-AF65-F5344CB8AC3E}">
        <p14:creationId xmlns:p14="http://schemas.microsoft.com/office/powerpoint/2010/main" val="2531431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cartilage</a:t>
            </a:r>
            <a:endParaRPr lang="en-US" dirty="0"/>
          </a:p>
        </p:txBody>
      </p:sp>
      <p:sp>
        <p:nvSpPr>
          <p:cNvPr id="3" name="Content Placeholder 2"/>
          <p:cNvSpPr>
            <a:spLocks noGrp="1"/>
          </p:cNvSpPr>
          <p:nvPr>
            <p:ph idx="1"/>
          </p:nvPr>
        </p:nvSpPr>
        <p:spPr>
          <a:xfrm>
            <a:off x="822960" y="1100628"/>
            <a:ext cx="7520940" cy="3928572"/>
          </a:xfrm>
        </p:spPr>
        <p:txBody>
          <a:bodyPr>
            <a:normAutofit/>
          </a:bodyPr>
          <a:lstStyle/>
          <a:p>
            <a:r>
              <a:rPr lang="en-US" dirty="0" smtClean="0"/>
              <a:t>A soft, flexible connective tissue</a:t>
            </a:r>
          </a:p>
          <a:p>
            <a:r>
              <a:rPr lang="en-US" dirty="0" smtClean="0"/>
              <a:t>Covers the end of your bones, which helps them slide smoothly and provides a cushion for the harder ends</a:t>
            </a:r>
          </a:p>
          <a:p>
            <a:r>
              <a:rPr lang="en-US" dirty="0" smtClean="0"/>
              <a:t>		Tips of ears, nose, kneecaps</a:t>
            </a:r>
          </a:p>
          <a:p>
            <a:r>
              <a:rPr lang="en-US" dirty="0" smtClean="0"/>
              <a:t>Your body was all cartilage when you were a developing embryo; cartilage can grow into bony tissue</a:t>
            </a:r>
          </a:p>
          <a:p>
            <a:r>
              <a:rPr lang="en-US" dirty="0"/>
              <a:t>Cartilage plates divide and change into bone tissue, which makes your bones grow larger as you get </a:t>
            </a:r>
            <a:r>
              <a:rPr lang="en-US" dirty="0" smtClean="0"/>
              <a:t>taller.  When they are completely changed, you stop growing.</a:t>
            </a:r>
          </a:p>
          <a:p>
            <a:endParaRPr lang="en-US" dirty="0" smtClean="0"/>
          </a:p>
          <a:p>
            <a:endParaRPr lang="en-US" dirty="0"/>
          </a:p>
        </p:txBody>
      </p:sp>
    </p:spTree>
    <p:extLst>
      <p:ext uri="{BB962C8B-B14F-4D97-AF65-F5344CB8AC3E}">
        <p14:creationId xmlns:p14="http://schemas.microsoft.com/office/powerpoint/2010/main" val="2924291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Bone growth</a:t>
            </a:r>
            <a:endParaRPr lang="en-US" dirty="0"/>
          </a:p>
        </p:txBody>
      </p:sp>
      <p:sp>
        <p:nvSpPr>
          <p:cNvPr id="3" name="Content Placeholder 2"/>
          <p:cNvSpPr>
            <a:spLocks noGrp="1"/>
          </p:cNvSpPr>
          <p:nvPr>
            <p:ph idx="1"/>
          </p:nvPr>
        </p:nvSpPr>
        <p:spPr/>
        <p:txBody>
          <a:bodyPr/>
          <a:lstStyle/>
          <a:p>
            <a:endParaRPr lang="en-US"/>
          </a:p>
        </p:txBody>
      </p:sp>
      <p:pic>
        <p:nvPicPr>
          <p:cNvPr id="14338" name="Picture 2" descr="C:\Users\WillRiddle\Desktop\bonegrow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41816"/>
            <a:ext cx="7924800" cy="5642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417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Bone growth</a:t>
            </a:r>
            <a:endParaRPr lang="en-US" dirty="0"/>
          </a:p>
        </p:txBody>
      </p:sp>
      <p:sp>
        <p:nvSpPr>
          <p:cNvPr id="3" name="Content Placeholder 2"/>
          <p:cNvSpPr>
            <a:spLocks noGrp="1"/>
          </p:cNvSpPr>
          <p:nvPr>
            <p:ph idx="1"/>
          </p:nvPr>
        </p:nvSpPr>
        <p:spPr/>
        <p:txBody>
          <a:bodyPr/>
          <a:lstStyle/>
          <a:p>
            <a:endParaRPr lang="en-US"/>
          </a:p>
        </p:txBody>
      </p:sp>
      <p:pic>
        <p:nvPicPr>
          <p:cNvPr id="16386" name="Picture 2" descr="C:\Users\WillRiddle\Desktop\femurgrowt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43000"/>
            <a:ext cx="7315200" cy="551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20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joints</a:t>
            </a:r>
            <a:endParaRPr lang="en-US" dirty="0"/>
          </a:p>
        </p:txBody>
      </p:sp>
      <p:sp>
        <p:nvSpPr>
          <p:cNvPr id="3" name="Content Placeholder 2"/>
          <p:cNvSpPr>
            <a:spLocks noGrp="1"/>
          </p:cNvSpPr>
          <p:nvPr>
            <p:ph idx="1"/>
          </p:nvPr>
        </p:nvSpPr>
        <p:spPr/>
        <p:txBody>
          <a:bodyPr/>
          <a:lstStyle/>
          <a:p>
            <a:r>
              <a:rPr lang="en-US" dirty="0" smtClean="0"/>
              <a:t>Joints are where bones meet, bound by ligaments.</a:t>
            </a:r>
          </a:p>
          <a:p>
            <a:endParaRPr lang="en-US" dirty="0"/>
          </a:p>
          <a:p>
            <a:pPr>
              <a:buFont typeface="+mj-lt"/>
              <a:buAutoNum type="arabicPeriod"/>
            </a:pPr>
            <a:r>
              <a:rPr lang="en-US" dirty="0" smtClean="0"/>
              <a:t>Hinge joints (elbows &amp; knees—open/close)</a:t>
            </a:r>
          </a:p>
          <a:p>
            <a:pPr>
              <a:buFont typeface="+mj-lt"/>
              <a:buAutoNum type="arabicPeriod"/>
            </a:pPr>
            <a:r>
              <a:rPr lang="en-US" dirty="0" smtClean="0"/>
              <a:t>Gliding joints (connect spinal bones together)</a:t>
            </a:r>
          </a:p>
          <a:p>
            <a:pPr>
              <a:buFont typeface="+mj-lt"/>
              <a:buAutoNum type="arabicPeriod"/>
            </a:pPr>
            <a:r>
              <a:rPr lang="en-US" dirty="0" smtClean="0"/>
              <a:t>Ball and Socket joints (shoulders and hips--rotating)</a:t>
            </a:r>
          </a:p>
          <a:p>
            <a:pPr>
              <a:buFont typeface="+mj-lt"/>
              <a:buAutoNum type="arabicPeriod"/>
            </a:pPr>
            <a:r>
              <a:rPr lang="en-US" dirty="0" smtClean="0"/>
              <a:t>Pivot joints (permit twisting of the arms)</a:t>
            </a:r>
          </a:p>
          <a:p>
            <a:pPr>
              <a:buFont typeface="+mj-lt"/>
              <a:buAutoNum type="arabicPeriod"/>
            </a:pPr>
            <a:r>
              <a:rPr lang="en-US" dirty="0" smtClean="0"/>
              <a:t>Fused joints (skull bones—become unified)</a:t>
            </a:r>
          </a:p>
        </p:txBody>
      </p:sp>
    </p:spTree>
    <p:extLst>
      <p:ext uri="{BB962C8B-B14F-4D97-AF65-F5344CB8AC3E}">
        <p14:creationId xmlns:p14="http://schemas.microsoft.com/office/powerpoint/2010/main" val="3852936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8434" name="Picture 2" descr="C:\Users\WillRiddle\Desktop\types of joi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 y="152400"/>
            <a:ext cx="84328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602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joints</a:t>
            </a:r>
            <a:endParaRPr lang="en-US" dirty="0"/>
          </a:p>
        </p:txBody>
      </p:sp>
      <p:sp>
        <p:nvSpPr>
          <p:cNvPr id="3" name="Content Placeholder 2"/>
          <p:cNvSpPr>
            <a:spLocks noGrp="1"/>
          </p:cNvSpPr>
          <p:nvPr>
            <p:ph idx="1"/>
          </p:nvPr>
        </p:nvSpPr>
        <p:spPr/>
        <p:txBody>
          <a:bodyPr/>
          <a:lstStyle/>
          <a:p>
            <a:endParaRPr lang="en-US"/>
          </a:p>
        </p:txBody>
      </p:sp>
      <p:pic>
        <p:nvPicPr>
          <p:cNvPr id="17410" name="Picture 2" descr="C:\Users\WillRiddle\Desktop\types of joint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28775"/>
            <a:ext cx="5276850" cy="522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8362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Tendons and ligaments</a:t>
            </a:r>
            <a:endParaRPr lang="en-US" dirty="0"/>
          </a:p>
        </p:txBody>
      </p:sp>
      <p:sp>
        <p:nvSpPr>
          <p:cNvPr id="3" name="Content Placeholder 2"/>
          <p:cNvSpPr>
            <a:spLocks noGrp="1"/>
          </p:cNvSpPr>
          <p:nvPr>
            <p:ph idx="1"/>
          </p:nvPr>
        </p:nvSpPr>
        <p:spPr/>
        <p:txBody>
          <a:bodyPr/>
          <a:lstStyle/>
          <a:p>
            <a:r>
              <a:rPr lang="en-US" dirty="0"/>
              <a:t>Irregular shapes allow other connective tissues to attach to them</a:t>
            </a:r>
            <a:r>
              <a:rPr lang="en-US" dirty="0" smtClean="0"/>
              <a:t>:</a:t>
            </a:r>
          </a:p>
          <a:p>
            <a:pPr>
              <a:buFont typeface="Arial" panose="020B0604020202020204" pitchFamily="34" charset="0"/>
              <a:buChar char="•"/>
            </a:pPr>
            <a:r>
              <a:rPr lang="en-US" u="sng" dirty="0" smtClean="0"/>
              <a:t>Ligaments</a:t>
            </a:r>
            <a:r>
              <a:rPr lang="en-US" dirty="0" smtClean="0"/>
              <a:t> </a:t>
            </a:r>
            <a:r>
              <a:rPr lang="en-US" dirty="0"/>
              <a:t>are joined to the periosteum, and connect to other bones</a:t>
            </a:r>
          </a:p>
          <a:p>
            <a:pPr>
              <a:buFont typeface="Arial" panose="020B0604020202020204" pitchFamily="34" charset="0"/>
              <a:buChar char="•"/>
            </a:pPr>
            <a:r>
              <a:rPr lang="en-US" u="sng" dirty="0"/>
              <a:t>Tendons</a:t>
            </a:r>
            <a:r>
              <a:rPr lang="en-US" dirty="0"/>
              <a:t> are also joined to the periosteum, and connect bones to muscles</a:t>
            </a:r>
          </a:p>
          <a:p>
            <a:endParaRPr lang="en-US" dirty="0"/>
          </a:p>
        </p:txBody>
      </p:sp>
      <p:pic>
        <p:nvPicPr>
          <p:cNvPr id="19458" name="Picture 2" descr="C:\Users\WillRiddle\Desktop\tendons ligame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172714"/>
            <a:ext cx="6069012" cy="471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1577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Bone trouble</a:t>
            </a:r>
            <a:endParaRPr lang="en-US" dirty="0"/>
          </a:p>
        </p:txBody>
      </p:sp>
      <p:sp>
        <p:nvSpPr>
          <p:cNvPr id="3" name="Content Placeholder 2"/>
          <p:cNvSpPr>
            <a:spLocks noGrp="1"/>
          </p:cNvSpPr>
          <p:nvPr>
            <p:ph idx="1"/>
          </p:nvPr>
        </p:nvSpPr>
        <p:spPr/>
        <p:txBody>
          <a:bodyPr/>
          <a:lstStyle/>
          <a:p>
            <a:r>
              <a:rPr lang="en-US" dirty="0" smtClean="0"/>
              <a:t>Incomplete Fractures are when a bone cracks</a:t>
            </a:r>
          </a:p>
          <a:p>
            <a:r>
              <a:rPr lang="en-US" dirty="0" smtClean="0"/>
              <a:t>Complete Fractures are when a bone breaks into two pieces</a:t>
            </a:r>
          </a:p>
          <a:p>
            <a:r>
              <a:rPr lang="en-US" dirty="0" smtClean="0"/>
              <a:t>Comminuted Fractures are when a bone splinters</a:t>
            </a:r>
          </a:p>
          <a:p>
            <a:endParaRPr lang="en-US" dirty="0"/>
          </a:p>
          <a:p>
            <a:r>
              <a:rPr lang="en-US" dirty="0" smtClean="0"/>
              <a:t>Osteoporosis is a thinning of the bones that makes bones break easily, due to loss of calcium and minerals</a:t>
            </a:r>
          </a:p>
          <a:p>
            <a:r>
              <a:rPr lang="en-US" dirty="0"/>
              <a:t>Arthritis (rheumatism) occurs when cartilage dissolves, making joints swell and movement painful</a:t>
            </a:r>
          </a:p>
          <a:p>
            <a:r>
              <a:rPr lang="en-US" dirty="0" smtClean="0"/>
              <a:t>The older a person is, the more likely they are to acquire osteoporosis, arthritis, and loss of red bone marrow. </a:t>
            </a:r>
          </a:p>
        </p:txBody>
      </p:sp>
    </p:spTree>
    <p:extLst>
      <p:ext uri="{BB962C8B-B14F-4D97-AF65-F5344CB8AC3E}">
        <p14:creationId xmlns:p14="http://schemas.microsoft.com/office/powerpoint/2010/main" val="4107673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osteoporosis</a:t>
            </a:r>
            <a:endParaRPr lang="en-US" dirty="0"/>
          </a:p>
        </p:txBody>
      </p:sp>
      <p:sp>
        <p:nvSpPr>
          <p:cNvPr id="3" name="Content Placeholder 2"/>
          <p:cNvSpPr>
            <a:spLocks noGrp="1"/>
          </p:cNvSpPr>
          <p:nvPr>
            <p:ph idx="1"/>
          </p:nvPr>
        </p:nvSpPr>
        <p:spPr/>
        <p:txBody>
          <a:bodyPr/>
          <a:lstStyle/>
          <a:p>
            <a:r>
              <a:rPr lang="en-US" dirty="0" smtClean="0"/>
              <a:t>Lack of calcium</a:t>
            </a:r>
          </a:p>
          <a:p>
            <a:r>
              <a:rPr lang="en-US" dirty="0" smtClean="0"/>
              <a:t>Thinning of bones</a:t>
            </a:r>
            <a:endParaRPr lang="en-US" dirty="0"/>
          </a:p>
        </p:txBody>
      </p:sp>
      <p:pic>
        <p:nvPicPr>
          <p:cNvPr id="20482" name="Picture 2" descr="C:\Users\WillRiddle\Desktop\osteoporo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775274"/>
            <a:ext cx="6323013" cy="5060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9683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arthritis</a:t>
            </a:r>
            <a:endParaRPr lang="en-US" dirty="0"/>
          </a:p>
        </p:txBody>
      </p:sp>
      <p:sp>
        <p:nvSpPr>
          <p:cNvPr id="3" name="Content Placeholder 2"/>
          <p:cNvSpPr>
            <a:spLocks noGrp="1"/>
          </p:cNvSpPr>
          <p:nvPr>
            <p:ph idx="1"/>
          </p:nvPr>
        </p:nvSpPr>
        <p:spPr/>
        <p:txBody>
          <a:bodyPr/>
          <a:lstStyle/>
          <a:p>
            <a:endParaRPr lang="en-US"/>
          </a:p>
        </p:txBody>
      </p:sp>
      <p:pic>
        <p:nvPicPr>
          <p:cNvPr id="21506" name="Picture 2" descr="C:\Users\WillRiddle\Desktop\arthrit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5462268" cy="4827848"/>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descr="C:\Users\WillRiddle\Desktop\arthristishan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39984"/>
            <a:ext cx="3505200" cy="2322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50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000" dirty="0"/>
              <a:t>Organs often utilize all tissues together! </a:t>
            </a:r>
            <a:r>
              <a:rPr lang="en-US" sz="1800" dirty="0"/>
              <a:t> </a:t>
            </a:r>
          </a:p>
          <a:p>
            <a:r>
              <a:rPr lang="en-US" sz="1800" dirty="0"/>
              <a:t>	</a:t>
            </a:r>
            <a:r>
              <a:rPr lang="en-US" sz="1800" dirty="0" smtClean="0"/>
              <a:t>i.e</a:t>
            </a:r>
            <a:r>
              <a:rPr lang="en-US" sz="1800" dirty="0"/>
              <a:t>. The stomach is lined with epithelial tissue, has muscles to digest your food, is coordinated by nerves connected to your brain, and is fed by blood which brings oxygen and nutrients to the </a:t>
            </a:r>
            <a:r>
              <a:rPr lang="en-US" sz="1800" dirty="0" smtClean="0"/>
              <a:t>stomach.</a:t>
            </a:r>
            <a:endParaRPr lang="en-US" sz="1800" dirty="0"/>
          </a:p>
          <a:p>
            <a:endParaRPr lang="en-US" dirty="0"/>
          </a:p>
        </p:txBody>
      </p:sp>
      <p:pic>
        <p:nvPicPr>
          <p:cNvPr id="1026" name="Picture 2" descr="C:\Users\WillRiddle\Desktop\stomachtissu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660650"/>
            <a:ext cx="5095875" cy="376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8463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fractures</a:t>
            </a:r>
            <a:endParaRPr lang="en-US" dirty="0"/>
          </a:p>
        </p:txBody>
      </p:sp>
      <p:sp>
        <p:nvSpPr>
          <p:cNvPr id="3" name="Content Placeholder 2"/>
          <p:cNvSpPr>
            <a:spLocks noGrp="1"/>
          </p:cNvSpPr>
          <p:nvPr>
            <p:ph idx="1"/>
          </p:nvPr>
        </p:nvSpPr>
        <p:spPr/>
        <p:txBody>
          <a:bodyPr/>
          <a:lstStyle/>
          <a:p>
            <a:endParaRPr lang="en-US"/>
          </a:p>
        </p:txBody>
      </p:sp>
      <p:pic>
        <p:nvPicPr>
          <p:cNvPr id="22530" name="Picture 2" descr="C:\Users\WillRiddle\Desktop\bone fractur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19224"/>
            <a:ext cx="8296275" cy="4314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6532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Bone cancer</a:t>
            </a:r>
            <a:endParaRPr lang="en-US" dirty="0"/>
          </a:p>
        </p:txBody>
      </p:sp>
      <p:sp>
        <p:nvSpPr>
          <p:cNvPr id="3" name="Content Placeholder 2"/>
          <p:cNvSpPr>
            <a:spLocks noGrp="1"/>
          </p:cNvSpPr>
          <p:nvPr>
            <p:ph idx="1"/>
          </p:nvPr>
        </p:nvSpPr>
        <p:spPr>
          <a:xfrm>
            <a:off x="5029200" y="1100628"/>
            <a:ext cx="3314700" cy="3579849"/>
          </a:xfrm>
        </p:spPr>
        <p:txBody>
          <a:bodyPr/>
          <a:lstStyle/>
          <a:p>
            <a:r>
              <a:rPr lang="en-US" dirty="0" smtClean="0"/>
              <a:t>Myeloma</a:t>
            </a:r>
          </a:p>
          <a:p>
            <a:r>
              <a:rPr lang="en-US" dirty="0" err="1" smtClean="0"/>
              <a:t>Osteo</a:t>
            </a:r>
            <a:r>
              <a:rPr lang="en-US" dirty="0" smtClean="0"/>
              <a:t>-sarcoma</a:t>
            </a:r>
            <a:endParaRPr lang="en-US" dirty="0"/>
          </a:p>
        </p:txBody>
      </p:sp>
      <p:pic>
        <p:nvPicPr>
          <p:cNvPr id="23554" name="Picture 2" descr="C:\Users\WillRiddle\Desktop\bonecanc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4600575" cy="5095875"/>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3" descr="C:\Users\WillRiddle\Desktop\myelo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8426" y="3657600"/>
            <a:ext cx="4625573" cy="3146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5681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p:sp>
      <p:sp>
        <p:nvSpPr>
          <p:cNvPr id="2" name="Title 1"/>
          <p:cNvSpPr>
            <a:spLocks noGrp="1"/>
          </p:cNvSpPr>
          <p:nvPr>
            <p:ph type="title"/>
          </p:nvPr>
        </p:nvSpPr>
        <p:spPr/>
        <p:txBody>
          <a:bodyPr/>
          <a:lstStyle/>
          <a:p>
            <a:r>
              <a:rPr lang="en-US" dirty="0" smtClean="0"/>
              <a:t>MUSCLES</a:t>
            </a:r>
            <a:endParaRPr lang="en-US" dirty="0"/>
          </a:p>
        </p:txBody>
      </p:sp>
      <p:sp>
        <p:nvSpPr>
          <p:cNvPr id="3" name="Text Placeholder 2"/>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4317420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Voluntary muscles</a:t>
            </a:r>
            <a:endParaRPr lang="en-US" dirty="0"/>
          </a:p>
        </p:txBody>
      </p:sp>
      <p:sp>
        <p:nvSpPr>
          <p:cNvPr id="6" name="Content Placeholder 5"/>
          <p:cNvSpPr>
            <a:spLocks noGrp="1"/>
          </p:cNvSpPr>
          <p:nvPr>
            <p:ph idx="1"/>
          </p:nvPr>
        </p:nvSpPr>
        <p:spPr/>
        <p:txBody>
          <a:bodyPr/>
          <a:lstStyle/>
          <a:p>
            <a:r>
              <a:rPr lang="en-US" dirty="0" smtClean="0"/>
              <a:t>Those muscles you can control at will.</a:t>
            </a:r>
          </a:p>
          <a:p>
            <a:r>
              <a:rPr lang="en-US" dirty="0" smtClean="0"/>
              <a:t>Mostly your </a:t>
            </a:r>
            <a:r>
              <a:rPr lang="en-US" u="sng" dirty="0" smtClean="0"/>
              <a:t>skeletal muscles</a:t>
            </a:r>
            <a:r>
              <a:rPr lang="en-US" dirty="0" smtClean="0"/>
              <a:t>, attached to bones.</a:t>
            </a:r>
          </a:p>
          <a:p>
            <a:r>
              <a:rPr lang="en-US" dirty="0" smtClean="0"/>
              <a:t>Made of </a:t>
            </a:r>
            <a:r>
              <a:rPr lang="en-US" u="sng" dirty="0" smtClean="0"/>
              <a:t>striated </a:t>
            </a:r>
            <a:r>
              <a:rPr lang="en-US" dirty="0" smtClean="0"/>
              <a:t>muscle, which appears as light and dark bands.</a:t>
            </a:r>
            <a:endParaRPr lang="en-US" dirty="0"/>
          </a:p>
        </p:txBody>
      </p:sp>
      <p:pic>
        <p:nvPicPr>
          <p:cNvPr id="24578" name="Picture 2" descr="C:\Users\WillRiddle\Desktop\musc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667000"/>
            <a:ext cx="5867400" cy="4174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7911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movement</a:t>
            </a:r>
            <a:endParaRPr lang="en-US" dirty="0"/>
          </a:p>
        </p:txBody>
      </p:sp>
      <p:sp>
        <p:nvSpPr>
          <p:cNvPr id="3" name="Content Placeholder 2"/>
          <p:cNvSpPr>
            <a:spLocks noGrp="1"/>
          </p:cNvSpPr>
          <p:nvPr>
            <p:ph idx="1"/>
          </p:nvPr>
        </p:nvSpPr>
        <p:spPr>
          <a:xfrm>
            <a:off x="822960" y="1100628"/>
            <a:ext cx="7520940" cy="5223972"/>
          </a:xfrm>
        </p:spPr>
        <p:txBody>
          <a:bodyPr/>
          <a:lstStyle/>
          <a:p>
            <a:r>
              <a:rPr lang="en-US" dirty="0" smtClean="0"/>
              <a:t>Move by stretching/contracting in pairs (pulling)</a:t>
            </a:r>
          </a:p>
          <a:p>
            <a:r>
              <a:rPr lang="en-US" dirty="0" smtClean="0"/>
              <a:t>Most extend across a joint and attach to two different bones.</a:t>
            </a:r>
          </a:p>
          <a:p>
            <a:r>
              <a:rPr lang="en-US" dirty="0"/>
              <a:t>	</a:t>
            </a:r>
            <a:r>
              <a:rPr lang="en-US" dirty="0" smtClean="0"/>
              <a:t>Some exceptions are eyes, mouth, tongue, and throat, which attach to other muscles or skin</a:t>
            </a:r>
          </a:p>
          <a:p>
            <a:endParaRPr lang="en-US" dirty="0" smtClean="0"/>
          </a:p>
          <a:p>
            <a:r>
              <a:rPr lang="en-US" dirty="0" smtClean="0"/>
              <a:t>Control your posture</a:t>
            </a:r>
          </a:p>
          <a:p>
            <a:r>
              <a:rPr lang="en-US" dirty="0" smtClean="0"/>
              <a:t>Increase body temperature when contracted (exercise, shivering)</a:t>
            </a:r>
            <a:endParaRPr lang="en-US" dirty="0"/>
          </a:p>
        </p:txBody>
      </p:sp>
    </p:spTree>
    <p:extLst>
      <p:ext uri="{BB962C8B-B14F-4D97-AF65-F5344CB8AC3E}">
        <p14:creationId xmlns:p14="http://schemas.microsoft.com/office/powerpoint/2010/main" val="15768279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Involuntary muscles</a:t>
            </a:r>
            <a:endParaRPr lang="en-US" dirty="0"/>
          </a:p>
        </p:txBody>
      </p:sp>
      <p:sp>
        <p:nvSpPr>
          <p:cNvPr id="3" name="Content Placeholder 2"/>
          <p:cNvSpPr>
            <a:spLocks noGrp="1"/>
          </p:cNvSpPr>
          <p:nvPr>
            <p:ph idx="1"/>
          </p:nvPr>
        </p:nvSpPr>
        <p:spPr/>
        <p:txBody>
          <a:bodyPr/>
          <a:lstStyle/>
          <a:p>
            <a:r>
              <a:rPr lang="en-US" dirty="0" smtClean="0"/>
              <a:t>Muscles you cannot control; automatic.</a:t>
            </a:r>
          </a:p>
          <a:p>
            <a:r>
              <a:rPr lang="en-US" dirty="0" smtClean="0"/>
              <a:t>Heart, stomach, intestines, other organs and vessels.</a:t>
            </a:r>
          </a:p>
          <a:p>
            <a:r>
              <a:rPr lang="en-US" dirty="0" smtClean="0"/>
              <a:t>Generally controlled by your nervous system which keeps going even if you are asleep, unconscious, etc.</a:t>
            </a:r>
          </a:p>
          <a:p>
            <a:r>
              <a:rPr lang="en-US" dirty="0" smtClean="0"/>
              <a:t>They can function a LOT longer before tiring; but do slow down when sleeping, or super cold.</a:t>
            </a:r>
          </a:p>
          <a:p>
            <a:endParaRPr lang="en-US" dirty="0" smtClean="0"/>
          </a:p>
          <a:p>
            <a:r>
              <a:rPr lang="en-US" dirty="0" smtClean="0"/>
              <a:t>Are </a:t>
            </a:r>
            <a:r>
              <a:rPr lang="en-US" u="sng" dirty="0" smtClean="0"/>
              <a:t>smooth muscles </a:t>
            </a:r>
            <a:r>
              <a:rPr lang="en-US" dirty="0" smtClean="0"/>
              <a:t>with no striations…</a:t>
            </a:r>
          </a:p>
          <a:p>
            <a:r>
              <a:rPr lang="en-US" dirty="0"/>
              <a:t>	</a:t>
            </a:r>
            <a:endParaRPr lang="en-US" u="sng" dirty="0"/>
          </a:p>
        </p:txBody>
      </p:sp>
      <p:pic>
        <p:nvPicPr>
          <p:cNvPr id="25602" name="Picture 2" descr="C:\Users\WillRiddle\Desktop\smooth musc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297180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7594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Smooth muscle (viscera)</a:t>
            </a:r>
            <a:endParaRPr lang="en-US" dirty="0"/>
          </a:p>
        </p:txBody>
      </p:sp>
      <p:sp>
        <p:nvSpPr>
          <p:cNvPr id="3" name="Content Placeholder 2"/>
          <p:cNvSpPr>
            <a:spLocks noGrp="1"/>
          </p:cNvSpPr>
          <p:nvPr>
            <p:ph idx="1"/>
          </p:nvPr>
        </p:nvSpPr>
        <p:spPr/>
        <p:txBody>
          <a:bodyPr/>
          <a:lstStyle/>
          <a:p>
            <a:endParaRPr lang="en-US"/>
          </a:p>
        </p:txBody>
      </p:sp>
      <p:pic>
        <p:nvPicPr>
          <p:cNvPr id="26626" name="Picture 2" descr="C:\Users\WillRiddle\Desktop\stomachmus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416" y="1143000"/>
            <a:ext cx="8798351"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3248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muscle</a:t>
            </a:r>
            <a:endParaRPr lang="en-US" dirty="0"/>
          </a:p>
        </p:txBody>
      </p:sp>
      <p:sp>
        <p:nvSpPr>
          <p:cNvPr id="3" name="Content Placeholder 2"/>
          <p:cNvSpPr>
            <a:spLocks noGrp="1"/>
          </p:cNvSpPr>
          <p:nvPr>
            <p:ph idx="1"/>
          </p:nvPr>
        </p:nvSpPr>
        <p:spPr/>
        <p:txBody>
          <a:bodyPr/>
          <a:lstStyle/>
          <a:p>
            <a:r>
              <a:rPr lang="en-US" dirty="0" smtClean="0"/>
              <a:t>Striated but Involuntary</a:t>
            </a:r>
          </a:p>
          <a:p>
            <a:r>
              <a:rPr lang="en-US" dirty="0" smtClean="0"/>
              <a:t>Tough fibers, like skeletal muscles</a:t>
            </a:r>
          </a:p>
          <a:p>
            <a:endParaRPr lang="en-US" dirty="0"/>
          </a:p>
          <a:p>
            <a:endParaRPr lang="en-US" dirty="0"/>
          </a:p>
        </p:txBody>
      </p:sp>
      <p:pic>
        <p:nvPicPr>
          <p:cNvPr id="27650" name="Picture 2" descr="C:\Users\WillRiddle\Desktop\cardiac mus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8796" y="304800"/>
            <a:ext cx="3591629"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015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760"/>
            <a:ext cx="7734300" cy="548640"/>
          </a:xfrm>
        </p:spPr>
        <p:txBody>
          <a:bodyPr/>
          <a:lstStyle/>
          <a:p>
            <a:r>
              <a:rPr lang="en-US" dirty="0" smtClean="0"/>
              <a:t>Movement… and a trip down memory lane</a:t>
            </a:r>
            <a:endParaRPr lang="en-US" dirty="0"/>
          </a:p>
        </p:txBody>
      </p:sp>
      <p:sp>
        <p:nvSpPr>
          <p:cNvPr id="3" name="Content Placeholder 2"/>
          <p:cNvSpPr>
            <a:spLocks noGrp="1"/>
          </p:cNvSpPr>
          <p:nvPr>
            <p:ph idx="1"/>
          </p:nvPr>
        </p:nvSpPr>
        <p:spPr/>
        <p:txBody>
          <a:bodyPr/>
          <a:lstStyle/>
          <a:p>
            <a:r>
              <a:rPr lang="en-US" dirty="0" smtClean="0"/>
              <a:t>Do you remember???</a:t>
            </a:r>
          </a:p>
          <a:p>
            <a:endParaRPr lang="en-US" dirty="0"/>
          </a:p>
          <a:p>
            <a:r>
              <a:rPr lang="en-US" dirty="0"/>
              <a:t>Require a constant supply of energy, usually stored sugar (glucose)</a:t>
            </a:r>
          </a:p>
          <a:p>
            <a:r>
              <a:rPr lang="en-US" dirty="0"/>
              <a:t>Muscles burn glucose for energy (ATP), through cellular respiration</a:t>
            </a:r>
          </a:p>
          <a:p>
            <a:r>
              <a:rPr lang="en-US" dirty="0"/>
              <a:t>This requires a constant supply of oxygen, which is why you start to breathe hard when you are exercising.</a:t>
            </a:r>
          </a:p>
          <a:p>
            <a:r>
              <a:rPr lang="en-US" dirty="0"/>
              <a:t>If no oxygen is used, muscles will break down glucose without oxygen (anaerobic respiration) which produces lactic acid</a:t>
            </a:r>
          </a:p>
          <a:p>
            <a:r>
              <a:rPr lang="en-US" dirty="0"/>
              <a:t>As lactic acid builds up in muscles, your muscles ache/tire.   Broken muscle fibers may account for soreness several days later.</a:t>
            </a:r>
          </a:p>
          <a:p>
            <a:endParaRPr lang="en-US" dirty="0"/>
          </a:p>
        </p:txBody>
      </p:sp>
    </p:spTree>
    <p:extLst>
      <p:ext uri="{BB962C8B-B14F-4D97-AF65-F5344CB8AC3E}">
        <p14:creationId xmlns:p14="http://schemas.microsoft.com/office/powerpoint/2010/main" val="8386427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Muscle growth</a:t>
            </a:r>
            <a:endParaRPr lang="en-US" dirty="0"/>
          </a:p>
        </p:txBody>
      </p:sp>
      <p:sp>
        <p:nvSpPr>
          <p:cNvPr id="3" name="Content Placeholder 2"/>
          <p:cNvSpPr>
            <a:spLocks noGrp="1"/>
          </p:cNvSpPr>
          <p:nvPr>
            <p:ph idx="1"/>
          </p:nvPr>
        </p:nvSpPr>
        <p:spPr/>
        <p:txBody>
          <a:bodyPr/>
          <a:lstStyle/>
          <a:p>
            <a:r>
              <a:rPr lang="en-US" dirty="0" smtClean="0"/>
              <a:t>Muscles are built through use (lost through disuse)</a:t>
            </a:r>
          </a:p>
          <a:p>
            <a:r>
              <a:rPr lang="en-US" dirty="0" smtClean="0"/>
              <a:t>More muscle means more energy, tiring less-- more sugar can be burned</a:t>
            </a:r>
          </a:p>
          <a:p>
            <a:r>
              <a:rPr lang="en-US" dirty="0" smtClean="0"/>
              <a:t>Are built with protein</a:t>
            </a:r>
          </a:p>
          <a:p>
            <a:r>
              <a:rPr lang="en-US" dirty="0" smtClean="0"/>
              <a:t>Are burned last</a:t>
            </a:r>
          </a:p>
          <a:p>
            <a:endParaRPr lang="en-US" dirty="0" smtClean="0"/>
          </a:p>
          <a:p>
            <a:endParaRPr lang="en-US" dirty="0"/>
          </a:p>
        </p:txBody>
      </p:sp>
    </p:spTree>
    <p:extLst>
      <p:ext uri="{BB962C8B-B14F-4D97-AF65-F5344CB8AC3E}">
        <p14:creationId xmlns:p14="http://schemas.microsoft.com/office/powerpoint/2010/main" val="1506414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Body</a:t>
            </a:r>
            <a:endParaRPr lang="en-US" dirty="0"/>
          </a:p>
        </p:txBody>
      </p:sp>
      <p:sp>
        <p:nvSpPr>
          <p:cNvPr id="3" name="Content Placeholder 2"/>
          <p:cNvSpPr>
            <a:spLocks noGrp="1"/>
          </p:cNvSpPr>
          <p:nvPr>
            <p:ph idx="1"/>
          </p:nvPr>
        </p:nvSpPr>
        <p:spPr/>
        <p:txBody>
          <a:bodyPr/>
          <a:lstStyle/>
          <a:p>
            <a:r>
              <a:rPr lang="en-US" sz="1800" dirty="0" smtClean="0"/>
              <a:t>Your body is made of trillions of cells </a:t>
            </a:r>
          </a:p>
          <a:p>
            <a:r>
              <a:rPr lang="en-US" sz="1800" dirty="0" smtClean="0"/>
              <a:t>God designed these cells like a machine—with parts designed to all work together, to make you function</a:t>
            </a:r>
          </a:p>
          <a:p>
            <a:r>
              <a:rPr lang="en-US" sz="1800" dirty="0" smtClean="0"/>
              <a:t>Cells and Tissues are highly specialized; They work together to perform specific functions</a:t>
            </a:r>
          </a:p>
          <a:p>
            <a:endParaRPr lang="en-US" sz="1800" dirty="0"/>
          </a:p>
          <a:p>
            <a:r>
              <a:rPr lang="en-US" sz="1800" dirty="0" smtClean="0"/>
              <a:t>Organs can overlap in bodily systems: </a:t>
            </a:r>
          </a:p>
          <a:p>
            <a:pPr>
              <a:buFont typeface="Arial" panose="020B0604020202020204" pitchFamily="34" charset="0"/>
              <a:buChar char="•"/>
            </a:pPr>
            <a:r>
              <a:rPr lang="en-US" sz="1800" dirty="0" smtClean="0"/>
              <a:t>the heart is part of circulation </a:t>
            </a:r>
            <a:r>
              <a:rPr lang="en-US" sz="1800" u="sng" dirty="0" smtClean="0"/>
              <a:t>and</a:t>
            </a:r>
            <a:r>
              <a:rPr lang="en-US" sz="1800" dirty="0" smtClean="0"/>
              <a:t> </a:t>
            </a:r>
            <a:r>
              <a:rPr lang="en-US" sz="1800" dirty="0" err="1" smtClean="0"/>
              <a:t>musculatory</a:t>
            </a:r>
            <a:r>
              <a:rPr lang="en-US" sz="1800" dirty="0" smtClean="0"/>
              <a:t> systems</a:t>
            </a:r>
          </a:p>
          <a:p>
            <a:pPr>
              <a:buFont typeface="Arial" panose="020B0604020202020204" pitchFamily="34" charset="0"/>
              <a:buChar char="•"/>
            </a:pPr>
            <a:r>
              <a:rPr lang="en-US" sz="1800" dirty="0" smtClean="0"/>
              <a:t>the liver performs digestive </a:t>
            </a:r>
            <a:r>
              <a:rPr lang="en-US" sz="1800" u="sng" dirty="0" smtClean="0"/>
              <a:t>and</a:t>
            </a:r>
            <a:r>
              <a:rPr lang="en-US" sz="1800" dirty="0" smtClean="0"/>
              <a:t> storage/excretory functions</a:t>
            </a:r>
          </a:p>
          <a:p>
            <a:endParaRPr lang="en-US" dirty="0"/>
          </a:p>
          <a:p>
            <a:endParaRPr lang="en-US" dirty="0"/>
          </a:p>
        </p:txBody>
      </p:sp>
    </p:spTree>
    <p:extLst>
      <p:ext uri="{BB962C8B-B14F-4D97-AF65-F5344CB8AC3E}">
        <p14:creationId xmlns:p14="http://schemas.microsoft.com/office/powerpoint/2010/main" val="2788407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066800"/>
            <a:ext cx="3200400" cy="4084320"/>
          </a:xfrm>
        </p:spPr>
        <p:txBody>
          <a:bodyPr>
            <a:normAutofit fontScale="70000" lnSpcReduction="20000"/>
          </a:bodyPr>
          <a:lstStyle/>
          <a:p>
            <a:r>
              <a:rPr lang="en-US" dirty="0" err="1" smtClean="0"/>
              <a:t>Intergumentary</a:t>
            </a:r>
            <a:r>
              <a:rPr lang="en-US" dirty="0" smtClean="0"/>
              <a:t> (skin)</a:t>
            </a:r>
          </a:p>
          <a:p>
            <a:r>
              <a:rPr lang="en-US" dirty="0" smtClean="0"/>
              <a:t>Skeletal</a:t>
            </a:r>
          </a:p>
          <a:p>
            <a:r>
              <a:rPr lang="en-US" dirty="0" smtClean="0"/>
              <a:t>Muscular</a:t>
            </a:r>
          </a:p>
          <a:p>
            <a:r>
              <a:rPr lang="en-US" dirty="0" smtClean="0"/>
              <a:t>Circulatory</a:t>
            </a:r>
          </a:p>
          <a:p>
            <a:r>
              <a:rPr lang="en-US" dirty="0" smtClean="0"/>
              <a:t>Immune</a:t>
            </a:r>
          </a:p>
          <a:p>
            <a:r>
              <a:rPr lang="en-US" dirty="0" smtClean="0"/>
              <a:t>Excretory</a:t>
            </a:r>
          </a:p>
          <a:p>
            <a:r>
              <a:rPr lang="en-US" dirty="0" smtClean="0"/>
              <a:t>Respiratory</a:t>
            </a:r>
          </a:p>
          <a:p>
            <a:r>
              <a:rPr lang="en-US" dirty="0" smtClean="0"/>
              <a:t>Digestive</a:t>
            </a:r>
          </a:p>
          <a:p>
            <a:r>
              <a:rPr lang="en-US" dirty="0" smtClean="0"/>
              <a:t>Nervous</a:t>
            </a:r>
          </a:p>
          <a:p>
            <a:r>
              <a:rPr lang="en-US" dirty="0" smtClean="0"/>
              <a:t>Endocrine</a:t>
            </a:r>
          </a:p>
          <a:p>
            <a:r>
              <a:rPr lang="en-US" dirty="0" smtClean="0"/>
              <a:t>Reproductive</a:t>
            </a:r>
            <a:endParaRPr lang="en-US" dirty="0"/>
          </a:p>
        </p:txBody>
      </p:sp>
      <p:sp>
        <p:nvSpPr>
          <p:cNvPr id="4" name="Content Placeholder 3"/>
          <p:cNvSpPr>
            <a:spLocks noGrp="1"/>
          </p:cNvSpPr>
          <p:nvPr>
            <p:ph sz="half" idx="2"/>
          </p:nvPr>
        </p:nvSpPr>
        <p:spPr>
          <a:xfrm>
            <a:off x="3962400" y="1066800"/>
            <a:ext cx="4953000" cy="4008120"/>
          </a:xfrm>
        </p:spPr>
        <p:txBody>
          <a:bodyPr>
            <a:normAutofit fontScale="70000" lnSpcReduction="20000"/>
          </a:bodyPr>
          <a:lstStyle/>
          <a:p>
            <a:r>
              <a:rPr lang="en-US" dirty="0" smtClean="0"/>
              <a:t>Protection, defense</a:t>
            </a:r>
          </a:p>
          <a:p>
            <a:r>
              <a:rPr lang="en-US" dirty="0" smtClean="0"/>
              <a:t>Support, movement</a:t>
            </a:r>
          </a:p>
          <a:p>
            <a:r>
              <a:rPr lang="en-US" dirty="0" smtClean="0"/>
              <a:t>Movement</a:t>
            </a:r>
          </a:p>
          <a:p>
            <a:r>
              <a:rPr lang="en-US" dirty="0" smtClean="0"/>
              <a:t>Blood transport</a:t>
            </a:r>
          </a:p>
          <a:p>
            <a:r>
              <a:rPr lang="en-US" dirty="0" smtClean="0"/>
              <a:t>Disease-fighting</a:t>
            </a:r>
          </a:p>
          <a:p>
            <a:r>
              <a:rPr lang="en-US" dirty="0" smtClean="0"/>
              <a:t>Eliminating chemical wastes</a:t>
            </a:r>
          </a:p>
          <a:p>
            <a:r>
              <a:rPr lang="en-US" dirty="0" smtClean="0"/>
              <a:t>Getting oxygen to blood</a:t>
            </a:r>
          </a:p>
          <a:p>
            <a:r>
              <a:rPr lang="en-US" dirty="0" smtClean="0"/>
              <a:t>Absorb nutrients, eliminate wastes</a:t>
            </a:r>
          </a:p>
          <a:p>
            <a:r>
              <a:rPr lang="en-US" dirty="0" smtClean="0"/>
              <a:t>Movement, sensory information</a:t>
            </a:r>
          </a:p>
          <a:p>
            <a:r>
              <a:rPr lang="en-US" dirty="0" smtClean="0"/>
              <a:t>Regulating bodily functions</a:t>
            </a:r>
          </a:p>
          <a:p>
            <a:r>
              <a:rPr lang="en-US" dirty="0" smtClean="0"/>
              <a:t>Producing offspring </a:t>
            </a:r>
            <a:endParaRPr lang="en-US" dirty="0"/>
          </a:p>
        </p:txBody>
      </p:sp>
      <p:sp>
        <p:nvSpPr>
          <p:cNvPr id="2" name="Title 1"/>
          <p:cNvSpPr>
            <a:spLocks noGrp="1"/>
          </p:cNvSpPr>
          <p:nvPr>
            <p:ph type="title"/>
          </p:nvPr>
        </p:nvSpPr>
        <p:spPr/>
        <p:txBody>
          <a:bodyPr/>
          <a:lstStyle/>
          <a:p>
            <a:r>
              <a:rPr lang="en-US" dirty="0" smtClean="0"/>
              <a:t>List of systems</a:t>
            </a:r>
            <a:endParaRPr lang="en-US" dirty="0"/>
          </a:p>
        </p:txBody>
      </p:sp>
    </p:spTree>
    <p:extLst>
      <p:ext uri="{BB962C8B-B14F-4D97-AF65-F5344CB8AC3E}">
        <p14:creationId xmlns:p14="http://schemas.microsoft.com/office/powerpoint/2010/main" val="17443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a:t>
            </a:r>
            <a:endParaRPr lang="en-US" dirty="0"/>
          </a:p>
        </p:txBody>
      </p:sp>
      <p:sp>
        <p:nvSpPr>
          <p:cNvPr id="3" name="Content Placeholder 2"/>
          <p:cNvSpPr>
            <a:spLocks noGrp="1"/>
          </p:cNvSpPr>
          <p:nvPr>
            <p:ph idx="1"/>
          </p:nvPr>
        </p:nvSpPr>
        <p:spPr/>
        <p:txBody>
          <a:bodyPr>
            <a:normAutofit/>
          </a:bodyPr>
          <a:lstStyle/>
          <a:p>
            <a:r>
              <a:rPr lang="en-US" sz="2000" dirty="0" smtClean="0"/>
              <a:t>Anterior (towards the stomach side)</a:t>
            </a:r>
          </a:p>
          <a:p>
            <a:r>
              <a:rPr lang="en-US" sz="2000" dirty="0" smtClean="0"/>
              <a:t>Posterior (towards the backbone side)</a:t>
            </a:r>
          </a:p>
          <a:p>
            <a:r>
              <a:rPr lang="en-US" sz="2000" dirty="0" smtClean="0"/>
              <a:t>Superior (up, towards the head)</a:t>
            </a:r>
          </a:p>
          <a:p>
            <a:r>
              <a:rPr lang="en-US" sz="2000" dirty="0" smtClean="0"/>
              <a:t>Inferior (down, towards the feet)</a:t>
            </a:r>
            <a:endParaRPr lang="en-US" sz="2000" dirty="0"/>
          </a:p>
        </p:txBody>
      </p:sp>
      <p:pic>
        <p:nvPicPr>
          <p:cNvPr id="2050" name="Picture 2" descr="C:\Users\WillRiddle\Desktop\Anatomical_Directions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7867" y="457200"/>
            <a:ext cx="2820987" cy="578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888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SKIN, bones, muscles</a:t>
            </a:r>
            <a:endParaRPr lang="en-US" dirty="0"/>
          </a:p>
        </p:txBody>
      </p:sp>
      <p:sp>
        <p:nvSpPr>
          <p:cNvPr id="5" name="Text Placeholder 4"/>
          <p:cNvSpPr>
            <a:spLocks noGrp="1"/>
          </p:cNvSpPr>
          <p:nvPr>
            <p:ph type="body" sz="half" idx="2"/>
          </p:nvPr>
        </p:nvSpPr>
        <p:spPr/>
        <p:txBody>
          <a:bodyPr>
            <a:normAutofit/>
          </a:bodyPr>
          <a:lstStyle/>
          <a:p>
            <a:r>
              <a:rPr lang="en-US" sz="2400" dirty="0" smtClean="0"/>
              <a:t>Chapter 19</a:t>
            </a:r>
            <a:endParaRPr lang="en-US" sz="2400" dirty="0"/>
          </a:p>
        </p:txBody>
      </p:sp>
    </p:spTree>
    <p:extLst>
      <p:ext uri="{BB962C8B-B14F-4D97-AF65-F5344CB8AC3E}">
        <p14:creationId xmlns:p14="http://schemas.microsoft.com/office/powerpoint/2010/main" val="1619318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integumentary: skin, hair, nails</a:t>
            </a:r>
            <a:endParaRPr lang="en-US" dirty="0"/>
          </a:p>
        </p:txBody>
      </p:sp>
      <p:sp>
        <p:nvSpPr>
          <p:cNvPr id="3" name="Content Placeholder 2"/>
          <p:cNvSpPr>
            <a:spLocks noGrp="1"/>
          </p:cNvSpPr>
          <p:nvPr>
            <p:ph idx="1"/>
          </p:nvPr>
        </p:nvSpPr>
        <p:spPr/>
        <p:txBody>
          <a:bodyPr/>
          <a:lstStyle/>
          <a:p>
            <a:r>
              <a:rPr lang="en-US" dirty="0" smtClean="0"/>
              <a:t>Functions of Skin: </a:t>
            </a:r>
          </a:p>
          <a:p>
            <a:pPr>
              <a:buFont typeface="Arial" panose="020B0604020202020204" pitchFamily="34" charset="0"/>
              <a:buChar char="•"/>
            </a:pPr>
            <a:r>
              <a:rPr lang="en-US" dirty="0" smtClean="0"/>
              <a:t>Keeps chemicals and germs out</a:t>
            </a:r>
          </a:p>
          <a:p>
            <a:pPr>
              <a:buFont typeface="Arial" panose="020B0604020202020204" pitchFamily="34" charset="0"/>
              <a:buChar char="•"/>
            </a:pPr>
            <a:r>
              <a:rPr lang="en-US" dirty="0" smtClean="0"/>
              <a:t>Keeps water, heat in; regulates body heat</a:t>
            </a:r>
          </a:p>
          <a:p>
            <a:pPr>
              <a:buFont typeface="Arial" panose="020B0604020202020204" pitchFamily="34" charset="0"/>
              <a:buChar char="•"/>
            </a:pPr>
            <a:r>
              <a:rPr lang="en-US" dirty="0" smtClean="0"/>
              <a:t>Protects from contact/scratching, pressure</a:t>
            </a:r>
          </a:p>
          <a:p>
            <a:pPr>
              <a:buFont typeface="Arial" panose="020B0604020202020204" pitchFamily="34" charset="0"/>
              <a:buChar char="•"/>
            </a:pPr>
            <a:r>
              <a:rPr lang="en-US" dirty="0" smtClean="0"/>
              <a:t>Provides sensory information (touch, temperature)</a:t>
            </a:r>
          </a:p>
          <a:p>
            <a:pPr>
              <a:buFont typeface="Arial" panose="020B0604020202020204" pitchFamily="34" charset="0"/>
              <a:buChar char="•"/>
            </a:pPr>
            <a:r>
              <a:rPr lang="en-US" dirty="0" smtClean="0"/>
              <a:t>Manufactures Vitamin D</a:t>
            </a:r>
          </a:p>
          <a:p>
            <a:pPr>
              <a:buFont typeface="Arial" panose="020B0604020202020204" pitchFamily="34" charset="0"/>
              <a:buChar char="•"/>
            </a:pPr>
            <a:r>
              <a:rPr lang="en-US" dirty="0" smtClean="0"/>
              <a:t>Excretes oil, wastes</a:t>
            </a:r>
          </a:p>
          <a:p>
            <a:endParaRPr lang="en-US" dirty="0"/>
          </a:p>
        </p:txBody>
      </p:sp>
    </p:spTree>
    <p:extLst>
      <p:ext uri="{BB962C8B-B14F-4D97-AF65-F5344CB8AC3E}">
        <p14:creationId xmlns:p14="http://schemas.microsoft.com/office/powerpoint/2010/main" val="36503560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503</TotalTime>
  <Words>1406</Words>
  <Application>Microsoft Office PowerPoint</Application>
  <PresentationFormat>On-screen Show (4:3)</PresentationFormat>
  <Paragraphs>230</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Angles</vt:lpstr>
      <vt:lpstr>The HUMAN BODY!!!</vt:lpstr>
      <vt:lpstr>Are humans animals?</vt:lpstr>
      <vt:lpstr>organization</vt:lpstr>
      <vt:lpstr>PowerPoint Presentation</vt:lpstr>
      <vt:lpstr>The Body</vt:lpstr>
      <vt:lpstr>List of systems</vt:lpstr>
      <vt:lpstr>terms</vt:lpstr>
      <vt:lpstr>SKIN, bones, muscles</vt:lpstr>
      <vt:lpstr>integumentary: skin, hair, nails</vt:lpstr>
      <vt:lpstr>Parts of skin</vt:lpstr>
      <vt:lpstr>epidermis</vt:lpstr>
      <vt:lpstr>PowerPoint Presentation</vt:lpstr>
      <vt:lpstr>dermis</vt:lpstr>
      <vt:lpstr>Sweat glands</vt:lpstr>
      <vt:lpstr>How skin works</vt:lpstr>
      <vt:lpstr>How hair grows</vt:lpstr>
      <vt:lpstr>Oil glands</vt:lpstr>
      <vt:lpstr>Subcutaneous layer</vt:lpstr>
      <vt:lpstr>How skin works</vt:lpstr>
      <vt:lpstr>Skin appearance</vt:lpstr>
      <vt:lpstr>Skin color</vt:lpstr>
      <vt:lpstr>Skin color</vt:lpstr>
      <vt:lpstr>melanoma</vt:lpstr>
      <vt:lpstr>Skin cancer</vt:lpstr>
      <vt:lpstr>PowerPoint Presentation</vt:lpstr>
      <vt:lpstr>dermatitis</vt:lpstr>
      <vt:lpstr>BONES</vt:lpstr>
      <vt:lpstr>Skeletal: bones, joints, cartilage</vt:lpstr>
      <vt:lpstr>bones</vt:lpstr>
      <vt:lpstr>cartilage</vt:lpstr>
      <vt:lpstr>Bone growth</vt:lpstr>
      <vt:lpstr>Bone growth</vt:lpstr>
      <vt:lpstr>joints</vt:lpstr>
      <vt:lpstr>PowerPoint Presentation</vt:lpstr>
      <vt:lpstr>Types of joints</vt:lpstr>
      <vt:lpstr>Tendons and ligaments</vt:lpstr>
      <vt:lpstr>Bone trouble</vt:lpstr>
      <vt:lpstr>osteoporosis</vt:lpstr>
      <vt:lpstr>arthritis</vt:lpstr>
      <vt:lpstr>fractures</vt:lpstr>
      <vt:lpstr>Bone cancer</vt:lpstr>
      <vt:lpstr>MUSCLES</vt:lpstr>
      <vt:lpstr>Voluntary muscles</vt:lpstr>
      <vt:lpstr>movement</vt:lpstr>
      <vt:lpstr>Involuntary muscles</vt:lpstr>
      <vt:lpstr>Smooth muscle (viscera)</vt:lpstr>
      <vt:lpstr>Cardiac muscle</vt:lpstr>
      <vt:lpstr>Movement… and a trip down memory lane</vt:lpstr>
      <vt:lpstr>Muscle growth</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BODY!!!</dc:title>
  <dc:creator>WillRiddle</dc:creator>
  <cp:lastModifiedBy>Jaime Riddle</cp:lastModifiedBy>
  <cp:revision>26</cp:revision>
  <dcterms:created xsi:type="dcterms:W3CDTF">2018-02-26T04:58:15Z</dcterms:created>
  <dcterms:modified xsi:type="dcterms:W3CDTF">2018-03-19T14:45:54Z</dcterms:modified>
</cp:coreProperties>
</file>